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7" r:id="rId3"/>
    <p:sldId id="268" r:id="rId4"/>
    <p:sldId id="299" r:id="rId5"/>
    <p:sldId id="301" r:id="rId6"/>
    <p:sldId id="269" r:id="rId7"/>
    <p:sldId id="270" r:id="rId8"/>
    <p:sldId id="271" r:id="rId9"/>
    <p:sldId id="273" r:id="rId10"/>
    <p:sldId id="272" r:id="rId11"/>
    <p:sldId id="300" r:id="rId12"/>
    <p:sldId id="279" r:id="rId13"/>
    <p:sldId id="280" r:id="rId14"/>
    <p:sldId id="281" r:id="rId15"/>
    <p:sldId id="282" r:id="rId16"/>
    <p:sldId id="275" r:id="rId17"/>
    <p:sldId id="277" r:id="rId18"/>
    <p:sldId id="278" r:id="rId19"/>
    <p:sldId id="290" r:id="rId20"/>
    <p:sldId id="285" r:id="rId21"/>
    <p:sldId id="286" r:id="rId22"/>
    <p:sldId id="302" r:id="rId23"/>
    <p:sldId id="306" r:id="rId24"/>
    <p:sldId id="287" r:id="rId25"/>
    <p:sldId id="257" r:id="rId26"/>
    <p:sldId id="292" r:id="rId27"/>
    <p:sldId id="288" r:id="rId28"/>
    <p:sldId id="296" r:id="rId29"/>
    <p:sldId id="294" r:id="rId30"/>
    <p:sldId id="295" r:id="rId31"/>
    <p:sldId id="297" r:id="rId32"/>
    <p:sldId id="265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83" d="100"/>
          <a:sy n="83" d="100"/>
        </p:scale>
        <p:origin x="-96" y="-150"/>
      </p:cViewPr>
      <p:guideLst>
        <p:guide orient="horz" pos="217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E9462EF3-3C4F-43EE-ACEE-D4B806740EA3}" type="datetimeFigureOut">
              <a:rPr lang="en-US" dirty="0"/>
              <a:pPr/>
              <a:t>10/17/2020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43B39-165A-4B68-AA5C-581F5336313C}" type="datetimeFigureOut">
              <a:rPr lang="en-US" dirty="0"/>
              <a:t>10/17/2020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8C57-33F9-4259-AC4F-0E3F5BEC9B94}" type="datetimeFigureOut">
              <a:rPr lang="en-US" dirty="0"/>
              <a:t>10/17/2020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8772B-8FA2-401F-A0A1-A59855EDBC3E}" type="datetimeFigureOut">
              <a:rPr lang="en-US" dirty="0"/>
              <a:t>10/17/2020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5BDE-5A90-4611-82E9-0FC5746D30C5}" type="datetimeFigureOut">
              <a:rPr lang="en-US" dirty="0"/>
              <a:t>10/17/2020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DA17D-0BEA-4E76-A7FC-F7C188BC48D1}" type="datetimeFigureOut">
              <a:rPr lang="en-US" dirty="0"/>
              <a:t>10/17/2020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9AC7D-18CA-4236-82B9-D75EB1D66EAE}" type="datetimeFigureOut">
              <a:rPr lang="en-US" dirty="0"/>
              <a:t>10/17/2020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300E-C023-45CD-A0BE-EDB7A8C6EA8B}" type="datetimeFigureOut">
              <a:rPr lang="en-US" dirty="0"/>
              <a:t>10/17/2020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0EAD-E369-4933-8469-ED7764B56A1B}" type="datetimeFigureOut">
              <a:rPr lang="en-US" dirty="0"/>
              <a:t>10/17/2020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0EF2-9919-473B-8215-8616BAF10692}" type="datetimeFigureOut">
              <a:rPr lang="en-US" dirty="0"/>
              <a:t>10/17/2020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72EB-AC54-4713-BFC2-BEB621108C63}" type="datetimeFigureOut">
              <a:rPr lang="en-US" dirty="0"/>
              <a:t>10/17/2020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5A0C-791E-4545-B787-F98AD45CD761}" type="datetimeFigureOut">
              <a:rPr lang="en-US" dirty="0"/>
              <a:t>10/17/2020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6B77-F4F4-4427-AC4F-9A623798AD82}" type="datetimeFigureOut">
              <a:rPr lang="en-US" dirty="0"/>
              <a:t>10/17/2020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790C-34EB-4565-8437-CACF4CDB7822}" type="datetimeFigureOut">
              <a:rPr lang="en-US" dirty="0"/>
              <a:t>10/17/2020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C11-22B8-4A4E-8126-B3AF6B948A8E}" type="datetimeFigureOut">
              <a:rPr lang="en-US" dirty="0"/>
              <a:t>10/17/2020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06B6-C816-4861-964D-15A98395707D}" type="datetimeFigureOut">
              <a:rPr lang="en-US" dirty="0"/>
              <a:t>10/17/2020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A8AB-EA7C-4B1B-9D73-E2551851FABE}" type="datetimeFigureOut">
              <a:rPr lang="en-US" dirty="0"/>
              <a:t>10/17/2020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0786BE5-D2A3-4BF0-8B30-D7403E61B3DC}" type="datetimeFigureOut">
              <a:rPr lang="en-US" dirty="0"/>
              <a:t>10/17/2020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7.jpeg"/><Relationship Id="rId4" Type="http://schemas.openxmlformats.org/officeDocument/2006/relationships/image" Target="../media/image6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/>
              <a:t/>
            </a:r>
            <a:br>
              <a:rPr lang="pl-PL" b="1" dirty="0"/>
            </a:br>
            <a:r>
              <a:rPr lang="pl-PL" b="1" dirty="0" smtClean="0"/>
              <a:t>Polski ZŁOTY ma 100 lat!</a:t>
            </a: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800" b="1" dirty="0" smtClean="0"/>
              <a:t>KONFERENCJA PODSUMOWUJĄCA PROJEKT NBP</a:t>
            </a:r>
          </a:p>
          <a:p>
            <a:pPr algn="ctr"/>
            <a:r>
              <a:rPr lang="pl-PL" sz="2800" b="1" dirty="0" smtClean="0"/>
              <a:t>12- 16.10.2020</a:t>
            </a:r>
            <a:endParaRPr lang="pl-PL" sz="2800" b="1" dirty="0"/>
          </a:p>
        </p:txBody>
      </p:sp>
      <p:pic>
        <p:nvPicPr>
          <p:cNvPr id="1027" name="Picture 3" descr="C:\Users\Samsung_08\Desktop\pobra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192" y="1064525"/>
            <a:ext cx="4664465" cy="2694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8164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rgbClr val="EBEBEB"/>
                </a:solidFill>
              </a:rPr>
              <a:t>KOSZULKI Z </a:t>
            </a:r>
            <a:r>
              <a:rPr lang="pl-PL" b="1" dirty="0" smtClean="0">
                <a:solidFill>
                  <a:srgbClr val="EBEBEB"/>
                </a:solidFill>
              </a:rPr>
              <a:t>NADRUKIEM </a:t>
            </a:r>
            <a:r>
              <a:rPr lang="pl-PL" b="1" dirty="0">
                <a:solidFill>
                  <a:srgbClr val="EBEBEB"/>
                </a:solidFill>
              </a:rPr>
              <a:t>PRZYGOTOWANE NA KONFERENCJĘ POSUMOWUJĄCĄ PROJEKT</a:t>
            </a:r>
            <a:endParaRPr lang="pl-PL" b="1" dirty="0"/>
          </a:p>
        </p:txBody>
      </p:sp>
      <p:graphicFrame>
        <p:nvGraphicFramePr>
          <p:cNvPr id="5" name="Obi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9446285"/>
              </p:ext>
            </p:extLst>
          </p:nvPr>
        </p:nvGraphicFramePr>
        <p:xfrm>
          <a:off x="6214753" y="2285113"/>
          <a:ext cx="5681559" cy="40147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4" name="Acrobat Document" r:id="rId3" imgW="7018200" imgH="4959360" progId="AcroExch.Document.DC">
                  <p:embed/>
                </p:oleObj>
              </mc:Choice>
              <mc:Fallback>
                <p:oleObj name="Acrobat Document" r:id="rId3" imgW="7018200" imgH="495936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14753" y="2285113"/>
                        <a:ext cx="5681559" cy="40147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 descr="C:\Users\Beata\Desktop\dfd0069121289743aa3a1b82c53c3905.0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4218609" y="1921699"/>
            <a:ext cx="4555066" cy="51315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204" name="Picture 36" descr="C:\Users\Samsung_08\Desktop\KONFERENCJA-ZDJĘCIA\20201013_17002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2485844"/>
            <a:ext cx="4606632" cy="34549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76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ORGANIZATORZY KONFERENCJI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42" name="Picture 2" descr="C:\Users\Samsung_08\Desktop\KONFERENCJA-ZDJĘCIA\20201013_1708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046" y="1793631"/>
            <a:ext cx="8409353" cy="48158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72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PROTOTYPY BRELOKÓW</a:t>
            </a:r>
            <a:br>
              <a:rPr lang="pl-PL" b="1" dirty="0" smtClean="0"/>
            </a:br>
            <a:r>
              <a:rPr lang="pl-PL" b="1" dirty="0" smtClean="0"/>
              <a:t>WYKONANE NA DRUKARCE 3 D</a:t>
            </a:r>
            <a:br>
              <a:rPr lang="pl-PL" b="1" dirty="0" smtClean="0"/>
            </a:br>
            <a:r>
              <a:rPr lang="pl-PL" b="1" dirty="0" smtClean="0"/>
              <a:t>PROJEKTY UCZNIOWSKIE</a:t>
            </a:r>
            <a:endParaRPr lang="pl-PL" b="1" dirty="0"/>
          </a:p>
        </p:txBody>
      </p:sp>
      <p:pic>
        <p:nvPicPr>
          <p:cNvPr id="4" name="Picture 2" descr="C:\Users\Beata\Desktop\Breloki-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0957" y="2279650"/>
            <a:ext cx="6974399" cy="40116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8106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rgbClr val="EBEBEB"/>
                </a:solidFill>
              </a:rPr>
              <a:t>PROTOTYPY BRELOKÓW</a:t>
            </a:r>
            <a:br>
              <a:rPr lang="pl-PL" b="1" dirty="0">
                <a:solidFill>
                  <a:srgbClr val="EBEBEB"/>
                </a:solidFill>
              </a:rPr>
            </a:br>
            <a:r>
              <a:rPr lang="pl-PL" b="1" dirty="0">
                <a:solidFill>
                  <a:srgbClr val="EBEBEB"/>
                </a:solidFill>
              </a:rPr>
              <a:t>WYKONANE NA DRUKARCE 3 </a:t>
            </a:r>
            <a:r>
              <a:rPr lang="pl-PL" b="1" dirty="0" smtClean="0">
                <a:solidFill>
                  <a:srgbClr val="EBEBEB"/>
                </a:solidFill>
              </a:rPr>
              <a:t>D</a:t>
            </a:r>
            <a:br>
              <a:rPr lang="pl-PL" b="1" dirty="0" smtClean="0">
                <a:solidFill>
                  <a:srgbClr val="EBEBEB"/>
                </a:solidFill>
              </a:rPr>
            </a:br>
            <a:r>
              <a:rPr lang="pl-PL" b="1" dirty="0" smtClean="0">
                <a:solidFill>
                  <a:srgbClr val="EBEBEB"/>
                </a:solidFill>
              </a:rPr>
              <a:t>PROJEKTY UCZNIOWSKIE</a:t>
            </a:r>
            <a:endParaRPr lang="pl-PL" dirty="0"/>
          </a:p>
        </p:txBody>
      </p:sp>
      <p:pic>
        <p:nvPicPr>
          <p:cNvPr id="4" name="Picture 2" descr="C:\Users\Beata\Desktop\Breloki-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8448" y="2603500"/>
            <a:ext cx="5939416" cy="3416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4095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rgbClr val="EBEBEB"/>
                </a:solidFill>
              </a:rPr>
              <a:t>PROTOTYPY BRELOKÓW</a:t>
            </a:r>
            <a:br>
              <a:rPr lang="pl-PL" b="1" dirty="0">
                <a:solidFill>
                  <a:srgbClr val="EBEBEB"/>
                </a:solidFill>
              </a:rPr>
            </a:br>
            <a:r>
              <a:rPr lang="pl-PL" b="1" dirty="0">
                <a:solidFill>
                  <a:srgbClr val="EBEBEB"/>
                </a:solidFill>
              </a:rPr>
              <a:t>WYKONANE NA DRUKARCE 3 </a:t>
            </a:r>
            <a:r>
              <a:rPr lang="pl-PL" b="1" dirty="0" smtClean="0">
                <a:solidFill>
                  <a:srgbClr val="EBEBEB"/>
                </a:solidFill>
              </a:rPr>
              <a:t>D</a:t>
            </a:r>
            <a:br>
              <a:rPr lang="pl-PL" b="1" dirty="0" smtClean="0">
                <a:solidFill>
                  <a:srgbClr val="EBEBEB"/>
                </a:solidFill>
              </a:rPr>
            </a:br>
            <a:r>
              <a:rPr lang="pl-PL" b="1" dirty="0" smtClean="0">
                <a:solidFill>
                  <a:srgbClr val="EBEBEB"/>
                </a:solidFill>
              </a:rPr>
              <a:t>PROJEKTY UCZNIOWSKIE</a:t>
            </a:r>
            <a:endParaRPr lang="pl-PL" dirty="0"/>
          </a:p>
        </p:txBody>
      </p:sp>
      <p:pic>
        <p:nvPicPr>
          <p:cNvPr id="4" name="Picture 2" descr="C:\Users\Beata\Desktop\Breloki-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8448" y="2603500"/>
            <a:ext cx="5939416" cy="3416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6830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 </a:t>
            </a:r>
            <a:r>
              <a:rPr lang="pl-PL" b="1" dirty="0" smtClean="0"/>
              <a:t>BRELOK WYDRUKOWANY W FIRMIE ZEWĘTRZNEJ</a:t>
            </a:r>
            <a:endParaRPr lang="pl-PL" b="1" dirty="0"/>
          </a:p>
        </p:txBody>
      </p:sp>
      <p:pic>
        <p:nvPicPr>
          <p:cNvPr id="4" name="Picture 2" descr="C:\Users\Beata\Desktop\Wizualizacja breloka.jpg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0015" y="2485124"/>
            <a:ext cx="3823684" cy="3416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3" descr="C:\Users\Beata\Desktop\Wzór brelok 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4699" y="2580659"/>
            <a:ext cx="3714240" cy="3416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5367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4954" y="696036"/>
            <a:ext cx="8825659" cy="984597"/>
          </a:xfrm>
        </p:spPr>
        <p:txBody>
          <a:bodyPr/>
          <a:lstStyle/>
          <a:p>
            <a:pPr algn="ctr"/>
            <a:r>
              <a:rPr lang="pl-PL" b="1" dirty="0" smtClean="0"/>
              <a:t>BRELOKI WYDRUKOWANE W FIRMIE ZEWNĘTRZNEJ</a:t>
            </a:r>
            <a:endParaRPr lang="pl-PL" b="1" dirty="0"/>
          </a:p>
        </p:txBody>
      </p:sp>
      <p:pic>
        <p:nvPicPr>
          <p:cNvPr id="4" name="Picture 2" descr="C:\Users\Beata\Desktop\ZDJ.BRELOKI, ZAKŁADKI\20200304_1014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5750" y="2719931"/>
            <a:ext cx="5450006" cy="38201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 descr="C:\Users\Beata\Desktop\20200318_095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332" y="2247169"/>
            <a:ext cx="5609204" cy="40990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79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PROTOTYPY ZAKŁADEK DO KSIĄŻEK</a:t>
            </a:r>
            <a:br>
              <a:rPr lang="pl-PL" b="1" dirty="0" smtClean="0"/>
            </a:br>
            <a:r>
              <a:rPr lang="pl-PL" b="1" dirty="0" smtClean="0"/>
              <a:t>WYDRUKOWANE NA DRUKARCE 3D</a:t>
            </a:r>
            <a:endParaRPr lang="pl-PL" b="1" dirty="0"/>
          </a:p>
        </p:txBody>
      </p:sp>
      <p:pic>
        <p:nvPicPr>
          <p:cNvPr id="4" name="Picture 2" descr="C:\Users\Beata\Desktop\20200214_1902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734393" y="2489942"/>
            <a:ext cx="3768646" cy="3479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C:\Users\Beata\Desktop\20200214_1903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027970" y="2178683"/>
            <a:ext cx="4395166" cy="4159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043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rgbClr val="EBEBEB"/>
                </a:solidFill>
              </a:rPr>
              <a:t>PROTOTYPY ZAKŁADEK DO KSIĄŻEK</a:t>
            </a:r>
            <a:br>
              <a:rPr lang="pl-PL" b="1" dirty="0">
                <a:solidFill>
                  <a:srgbClr val="EBEBEB"/>
                </a:solidFill>
              </a:rPr>
            </a:br>
            <a:r>
              <a:rPr lang="pl-PL" b="1" dirty="0">
                <a:solidFill>
                  <a:srgbClr val="EBEBEB"/>
                </a:solidFill>
              </a:rPr>
              <a:t>WYDRUKOWANE NA DRUKARCE 3D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>
              <a:lnSpc>
                <a:spcPct val="115000"/>
              </a:lnSpc>
              <a:spcBef>
                <a:spcPts val="600"/>
              </a:spcBef>
              <a:buNone/>
              <a:tabLst>
                <a:tab pos="228600" algn="l"/>
                <a:tab pos="449580" algn="l"/>
              </a:tabLst>
            </a:pPr>
            <a:endParaRPr lang="pl-PL" sz="1600" dirty="0">
              <a:latin typeface="Calibri"/>
              <a:ea typeface="Calibri"/>
              <a:cs typeface="Times New Roman"/>
            </a:endParaRPr>
          </a:p>
          <a:p>
            <a:endParaRPr lang="pl-PL" dirty="0"/>
          </a:p>
        </p:txBody>
      </p:sp>
      <p:pic>
        <p:nvPicPr>
          <p:cNvPr id="4" name="Picture 2" descr="C:\Users\Beata\Desktop\20200215215136_IMG_06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25379" y="2836729"/>
            <a:ext cx="4627207" cy="30849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3" descr="C:\Users\Beata\Desktop\20200215215108_IMG_06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125002" y="2822525"/>
            <a:ext cx="4644251" cy="3096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317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90580" y="985545"/>
            <a:ext cx="8825659" cy="706964"/>
          </a:xfrm>
        </p:spPr>
        <p:txBody>
          <a:bodyPr/>
          <a:lstStyle/>
          <a:p>
            <a:pPr algn="ctr"/>
            <a:r>
              <a:rPr lang="pl-PL" b="1" dirty="0">
                <a:solidFill>
                  <a:srgbClr val="EBEBEB"/>
                </a:solidFill>
              </a:rPr>
              <a:t>PROTOTYPY ZAKŁADEK DO KSIĄŻEK</a:t>
            </a:r>
            <a:br>
              <a:rPr lang="pl-PL" b="1" dirty="0">
                <a:solidFill>
                  <a:srgbClr val="EBEBEB"/>
                </a:solidFill>
              </a:rPr>
            </a:br>
            <a:r>
              <a:rPr lang="pl-PL" b="1" dirty="0">
                <a:solidFill>
                  <a:srgbClr val="EBEBEB"/>
                </a:solidFill>
              </a:rPr>
              <a:t>WYDRUKOWANE NA DRUKARCE 3D</a:t>
            </a:r>
            <a:endParaRPr lang="pl-PL" dirty="0"/>
          </a:p>
        </p:txBody>
      </p:sp>
      <p:pic>
        <p:nvPicPr>
          <p:cNvPr id="4" name="Symbol zastępczy zawartości 5" descr="F:\2020-2021\NBP-projekt ZŁOTY\20200615_14463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3161"/>
            <a:ext cx="4555066" cy="3416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az 4" descr="F:\2020-2021\NBP-projekt ZŁOTY\20200615_14465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45231" y="3017438"/>
            <a:ext cx="3705225" cy="27172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az 5" descr="F:\2020-2021\NBP-projekt ZŁOTY\20200615_14454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7936582" y="2986679"/>
            <a:ext cx="3705225" cy="27787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3377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9081576" cy="902632"/>
          </a:xfrm>
        </p:spPr>
        <p:txBody>
          <a:bodyPr/>
          <a:lstStyle/>
          <a:p>
            <a:pPr algn="ctr"/>
            <a:r>
              <a:rPr lang="pl-PL" b="1" dirty="0" smtClean="0"/>
              <a:t>UCZNIOWIE ZAANGAŻOWANI                         W PRZYGOTOWANIE KONFERENCJI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54954" y="2142699"/>
            <a:ext cx="8825659" cy="4367283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buFont typeface="+mj-lt"/>
              <a:buAutoNum type="arabicPeriod"/>
            </a:pPr>
            <a:endParaRPr lang="pl-PL" sz="2400" dirty="0" smtClean="0"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Font typeface="+mj-lt"/>
              <a:buAutoNum type="arabicPeriod"/>
            </a:pPr>
            <a:r>
              <a:rPr lang="pl-PL" sz="2400" dirty="0" smtClean="0">
                <a:latin typeface="Times New Roman"/>
                <a:ea typeface="Calibri"/>
                <a:cs typeface="Times New Roman"/>
              </a:rPr>
              <a:t>Sonia </a:t>
            </a:r>
            <a:r>
              <a:rPr lang="pl-PL" sz="2400" dirty="0" err="1">
                <a:latin typeface="Times New Roman"/>
                <a:ea typeface="Calibri"/>
                <a:cs typeface="Times New Roman"/>
              </a:rPr>
              <a:t>Żera</a:t>
            </a:r>
            <a:r>
              <a:rPr lang="pl-PL" sz="2400" dirty="0">
                <a:latin typeface="Times New Roman"/>
                <a:ea typeface="Calibri"/>
                <a:cs typeface="Times New Roman"/>
              </a:rPr>
              <a:t>- klasa 2GO1- </a:t>
            </a:r>
            <a:r>
              <a:rPr lang="pl-PL" sz="2400" b="1" dirty="0" smtClean="0">
                <a:latin typeface="Times New Roman"/>
                <a:ea typeface="Calibri"/>
                <a:cs typeface="Times New Roman"/>
              </a:rPr>
              <a:t>prezentacja projektu NBP</a:t>
            </a:r>
            <a:endParaRPr lang="pl-PL" sz="2400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Font typeface="+mj-lt"/>
              <a:buAutoNum type="arabicPeriod"/>
            </a:pPr>
            <a:r>
              <a:rPr lang="pl-PL" sz="2400" dirty="0">
                <a:latin typeface="Times New Roman"/>
                <a:ea typeface="Calibri"/>
                <a:cs typeface="Times New Roman"/>
              </a:rPr>
              <a:t>Kornelia Pawlicka- klasa 2GT2- </a:t>
            </a:r>
            <a:r>
              <a:rPr lang="pl-PL" sz="2400" b="1" dirty="0" smtClean="0">
                <a:latin typeface="Times New Roman"/>
                <a:ea typeface="Calibri"/>
                <a:cs typeface="Times New Roman"/>
              </a:rPr>
              <a:t>prezentacja projektu NBP</a:t>
            </a:r>
            <a:endParaRPr lang="pl-PL" sz="2400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Font typeface="+mj-lt"/>
              <a:buAutoNum type="arabicPeriod"/>
            </a:pPr>
            <a:r>
              <a:rPr lang="pl-PL" sz="2400" dirty="0" smtClean="0">
                <a:latin typeface="Times New Roman"/>
                <a:ea typeface="Calibri"/>
                <a:cs typeface="Times New Roman"/>
              </a:rPr>
              <a:t>Maciej Tomczak </a:t>
            </a:r>
            <a:r>
              <a:rPr lang="pl-PL" sz="2400" dirty="0">
                <a:latin typeface="Times New Roman"/>
                <a:ea typeface="Calibri"/>
                <a:cs typeface="Times New Roman"/>
              </a:rPr>
              <a:t>– klasa 4T1 – </a:t>
            </a:r>
            <a:r>
              <a:rPr lang="pl-PL" sz="2400" b="1" dirty="0">
                <a:latin typeface="Times New Roman"/>
                <a:ea typeface="Calibri"/>
                <a:cs typeface="Times New Roman"/>
              </a:rPr>
              <a:t>nagłośnienie</a:t>
            </a:r>
            <a:endParaRPr lang="pl-PL" sz="2400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Font typeface="+mj-lt"/>
              <a:buAutoNum type="arabicPeriod"/>
            </a:pPr>
            <a:r>
              <a:rPr lang="pl-PL" sz="2400" dirty="0">
                <a:latin typeface="Times New Roman"/>
                <a:ea typeface="Calibri"/>
                <a:cs typeface="Times New Roman"/>
              </a:rPr>
              <a:t>Kamil Kowalski- klasa 3T1</a:t>
            </a:r>
            <a:r>
              <a:rPr lang="pl-PL" sz="2400" b="1" dirty="0">
                <a:latin typeface="Times New Roman"/>
                <a:ea typeface="Calibri"/>
                <a:cs typeface="Times New Roman"/>
              </a:rPr>
              <a:t>- nagłośnienie</a:t>
            </a:r>
            <a:endParaRPr lang="pl-PL" sz="2400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Font typeface="+mj-lt"/>
              <a:buAutoNum type="arabicPeriod"/>
            </a:pPr>
            <a:r>
              <a:rPr lang="pl-PL" sz="2400" dirty="0">
                <a:latin typeface="Times New Roman"/>
                <a:ea typeface="Calibri"/>
                <a:cs typeface="Times New Roman"/>
              </a:rPr>
              <a:t>Aleksander Napieralski- kl. 2PO4-</a:t>
            </a:r>
            <a:r>
              <a:rPr lang="pl-PL" sz="2400" b="1" dirty="0">
                <a:latin typeface="Times New Roman"/>
                <a:ea typeface="Calibri"/>
                <a:cs typeface="Times New Roman"/>
              </a:rPr>
              <a:t>oprawa muzyczna</a:t>
            </a:r>
            <a:endParaRPr lang="pl-PL" sz="2400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Font typeface="+mj-lt"/>
              <a:buAutoNum type="arabicPeriod"/>
            </a:pPr>
            <a:r>
              <a:rPr lang="pl-PL" sz="2400" dirty="0" smtClean="0">
                <a:latin typeface="Times New Roman"/>
                <a:ea typeface="Calibri"/>
                <a:cs typeface="Times New Roman"/>
              </a:rPr>
              <a:t>Bartosz Pokorski- kl. 2T1- </a:t>
            </a:r>
            <a:r>
              <a:rPr lang="pl-PL" sz="2400" b="1" dirty="0" smtClean="0">
                <a:latin typeface="Times New Roman"/>
                <a:ea typeface="Calibri"/>
                <a:cs typeface="Times New Roman"/>
              </a:rPr>
              <a:t>oprawa muzyczna</a:t>
            </a:r>
            <a:endParaRPr lang="pl-PL" sz="2400" b="1" dirty="0">
              <a:latin typeface="Calibri"/>
              <a:ea typeface="Calibri"/>
              <a:cs typeface="Times New Roman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4369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 </a:t>
            </a:r>
            <a:r>
              <a:rPr lang="pl-PL" dirty="0" smtClean="0"/>
              <a:t> </a:t>
            </a:r>
            <a:r>
              <a:rPr lang="pl-PL" b="1" dirty="0" smtClean="0"/>
              <a:t>ZAKŁADKI WYDRUKOWANE                      W FIRMIE ZEWNĘTRZNEJ</a:t>
            </a:r>
            <a:endParaRPr lang="pl-PL" b="1" dirty="0"/>
          </a:p>
        </p:txBody>
      </p:sp>
      <p:pic>
        <p:nvPicPr>
          <p:cNvPr id="4" name="Picture 2" descr="C:\Users\Beata\Desktop\Wizualizacja zakładk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593" y="2068524"/>
            <a:ext cx="3416300" cy="3416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 descr="C:\Users\Beata\Desktop\Wzór zakład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2825" y="3728852"/>
            <a:ext cx="8639175" cy="29001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6131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PROTOTYPY ŻETONÓW: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lnSpc>
                <a:spcPct val="115000"/>
              </a:lnSpc>
              <a:spcBef>
                <a:spcPts val="600"/>
              </a:spcBef>
              <a:buFont typeface="Wingdings" panose="05000000000000000000" pitchFamily="2" charset="2"/>
              <a:buChar char="v"/>
              <a:tabLst>
                <a:tab pos="228600" algn="l"/>
                <a:tab pos="449580" algn="l"/>
              </a:tabLst>
            </a:pPr>
            <a:r>
              <a:rPr lang="pl-PL" dirty="0">
                <a:latin typeface="Times New Roman"/>
                <a:ea typeface="Calibri"/>
                <a:cs typeface="Times New Roman"/>
              </a:rPr>
              <a:t>Zaprojektowanie i wydrukowanie</a:t>
            </a:r>
            <a:r>
              <a:rPr lang="pl-PL" b="1" dirty="0">
                <a:latin typeface="Times New Roman"/>
                <a:ea typeface="Calibri"/>
                <a:cs typeface="Times New Roman"/>
              </a:rPr>
              <a:t> 100 żetonów </a:t>
            </a:r>
            <a:r>
              <a:rPr lang="pl-PL" dirty="0">
                <a:latin typeface="Times New Roman"/>
                <a:ea typeface="Calibri"/>
                <a:cs typeface="Times New Roman"/>
              </a:rPr>
              <a:t>przeznaczonych do dużych koszy</a:t>
            </a:r>
            <a:r>
              <a:rPr lang="pl-PL" b="1" dirty="0">
                <a:latin typeface="Times New Roman"/>
                <a:ea typeface="Calibri"/>
                <a:cs typeface="Times New Roman"/>
              </a:rPr>
              <a:t>  </a:t>
            </a:r>
            <a:r>
              <a:rPr lang="pl-PL" dirty="0">
                <a:latin typeface="Times New Roman"/>
                <a:ea typeface="Calibri"/>
                <a:cs typeface="Times New Roman"/>
              </a:rPr>
              <a:t>na zakupy  w sieciach handlowych za napisem</a:t>
            </a:r>
            <a:r>
              <a:rPr lang="pl-PL" b="1" dirty="0">
                <a:latin typeface="Times New Roman"/>
                <a:ea typeface="Calibri"/>
                <a:cs typeface="Times New Roman"/>
              </a:rPr>
              <a:t>: </a:t>
            </a:r>
            <a:r>
              <a:rPr lang="pl-PL" sz="1400" b="1" dirty="0">
                <a:latin typeface="Times New Roman"/>
                <a:ea typeface="Calibri"/>
                <a:cs typeface="Times New Roman"/>
              </a:rPr>
              <a:t>Polski ZŁOTY ma sto lat</a:t>
            </a:r>
            <a:r>
              <a:rPr lang="pl-PL" sz="1400" dirty="0">
                <a:latin typeface="Times New Roman"/>
                <a:ea typeface="Calibri"/>
                <a:cs typeface="Times New Roman"/>
              </a:rPr>
              <a:t>!</a:t>
            </a:r>
            <a:endParaRPr lang="pl-PL" sz="1400" dirty="0">
              <a:latin typeface="Calibri"/>
              <a:ea typeface="Calibri"/>
              <a:cs typeface="Times New Roman"/>
            </a:endParaRPr>
          </a:p>
          <a:p>
            <a:endParaRPr lang="pl-PL" dirty="0"/>
          </a:p>
        </p:txBody>
      </p:sp>
      <p:pic>
        <p:nvPicPr>
          <p:cNvPr id="4" name="Picture 2" descr="C:\Users\Beata\Desktop\IMG_20200220_173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3733" y="3562066"/>
            <a:ext cx="2149284" cy="28657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3" descr="C:\Users\Beata\Desktop\IMG_20200220_173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4145" y="3835020"/>
            <a:ext cx="1951393" cy="26166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5523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rgbClr val="EBEBEB"/>
                </a:solidFill>
              </a:rPr>
              <a:t>KALENDARZE 2020</a:t>
            </a:r>
            <a:br>
              <a:rPr lang="pl-PL" b="1" dirty="0">
                <a:solidFill>
                  <a:srgbClr val="EBEBEB"/>
                </a:solidFill>
              </a:rPr>
            </a:br>
            <a:r>
              <a:rPr lang="pl-PL" sz="2000" b="1" dirty="0">
                <a:solidFill>
                  <a:srgbClr val="EBEBEB"/>
                </a:solidFill>
                <a:latin typeface="Times New Roman"/>
                <a:ea typeface="Times New Roman"/>
              </a:rPr>
              <a:t>Zaprojektowanie i wykonanie „koło- notesu z kalendarzem na rok 2020”</a:t>
            </a:r>
            <a:r>
              <a:rPr lang="pl-PL" sz="2000" dirty="0">
                <a:solidFill>
                  <a:srgbClr val="EBEBEB"/>
                </a:solidFill>
                <a:latin typeface="Times New Roman"/>
                <a:ea typeface="Times New Roman"/>
              </a:rPr>
              <a:t>                      z hasłem przewodnim </a:t>
            </a:r>
            <a:r>
              <a:rPr lang="pl-PL" sz="2000" b="1" dirty="0">
                <a:solidFill>
                  <a:srgbClr val="EBEBEB"/>
                </a:solidFill>
                <a:latin typeface="Times New Roman"/>
                <a:ea typeface="Times New Roman"/>
              </a:rPr>
              <a:t>„Polski ZŁOTY ma sto lat</a:t>
            </a:r>
            <a:endParaRPr lang="pl-PL" dirty="0"/>
          </a:p>
        </p:txBody>
      </p:sp>
      <p:pic>
        <p:nvPicPr>
          <p:cNvPr id="4" name="Picture 3" descr="C:\Users\Beata\Desktop\20200318_0954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6120" y="2603500"/>
            <a:ext cx="4824073" cy="3416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8049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rgbClr val="EBEBEB"/>
                </a:solidFill>
              </a:rPr>
              <a:t>ZAJĘCIA DODATKOWE…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7472" indent="-347472" algn="just">
              <a:lnSpc>
                <a:spcPct val="115000"/>
              </a:lnSpc>
              <a:spcBef>
                <a:spcPts val="600"/>
              </a:spcBef>
              <a:buFont typeface="Wingdings"/>
              <a:buChar char="v"/>
              <a:tabLst>
                <a:tab pos="228600" algn="l"/>
                <a:tab pos="449580" algn="l"/>
              </a:tabLst>
            </a:pPr>
            <a:r>
              <a:rPr lang="pl-PL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Realizacja zajęć pozalekcyjnych pt</a:t>
            </a:r>
            <a:r>
              <a:rPr lang="pl-PL" b="1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. „Historia złotego”, „Złoty czy Euro”, „Rola NBP  w procesie regulacji i stabilizacji polskiego złotego”, „Polski Złoty to silna polska gospodarka”, „Władysław Grabski- i jego motto: „Podstawą zdrowego rozwoju życia gospodarczego oraz siły finansowania państwa jest zdrowa i silna waluta…”.</a:t>
            </a:r>
            <a:endParaRPr lang="pl-PL" dirty="0"/>
          </a:p>
          <a:p>
            <a:pPr marL="228600" indent="-228600" algn="just">
              <a:lnSpc>
                <a:spcPct val="115000"/>
              </a:lnSpc>
              <a:spcBef>
                <a:spcPts val="600"/>
              </a:spcBef>
              <a:tabLst>
                <a:tab pos="228600" algn="l"/>
                <a:tab pos="449580" algn="l"/>
              </a:tabLst>
            </a:pPr>
            <a:r>
              <a:rPr lang="pl-PL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(</a:t>
            </a:r>
            <a:r>
              <a:rPr lang="pl-PL" b="1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8 klas</a:t>
            </a:r>
            <a:r>
              <a:rPr lang="pl-PL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 po </a:t>
            </a:r>
            <a:r>
              <a:rPr lang="pl-PL" b="1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3 godziny</a:t>
            </a:r>
            <a:r>
              <a:rPr lang="pl-PL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 warsztatów- lekcji dodatkowych, </a:t>
            </a:r>
            <a:r>
              <a:rPr lang="pl-PL" b="1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łącznie 24</a:t>
            </a:r>
            <a:r>
              <a:rPr lang="pl-PL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pl-PL" b="1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godzin dydaktycznych</a:t>
            </a:r>
            <a:r>
              <a:rPr lang="pl-PL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- w klasach: </a:t>
            </a:r>
            <a:r>
              <a:rPr lang="pl-PL" b="1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1GT2, 1PZ, 2Z, 1GO1, 1GO2, 1GO3, 1GO4, 1GT1</a:t>
            </a:r>
            <a:r>
              <a:rPr lang="pl-PL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. Lekcje pozalekcyjne zostały zrealizowane w okresie </a:t>
            </a:r>
            <a:r>
              <a:rPr lang="pl-PL" b="1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od 8.01.2020 r. do 24.02.2020 r.</a:t>
            </a:r>
            <a:r>
              <a:rPr lang="pl-PL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 przez </a:t>
            </a:r>
            <a:r>
              <a:rPr lang="pl-PL" b="1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mgr Beatę Marciniak- nauczyciela podstaw przedsiębiorczości w Zespole Szkół Mechanicznych im. KEN w Poznaniu.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3173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WYSTAWY W HOLU SZKOŁY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lnSpc>
                <a:spcPct val="115000"/>
              </a:lnSpc>
              <a:spcBef>
                <a:spcPts val="600"/>
              </a:spcBef>
              <a:buFont typeface="Wingdings" panose="05000000000000000000" pitchFamily="2" charset="2"/>
              <a:buChar char="v"/>
              <a:tabLst>
                <a:tab pos="228600" algn="l"/>
                <a:tab pos="449580" algn="l"/>
              </a:tabLst>
            </a:pPr>
            <a:r>
              <a:rPr lang="pl-PL" dirty="0">
                <a:latin typeface="Times New Roman"/>
                <a:ea typeface="Calibri"/>
                <a:cs typeface="Times New Roman"/>
              </a:rPr>
              <a:t>Zorganizowanie wystawy w holu szkoły w zakupionej witrynie szklanej pt. </a:t>
            </a:r>
            <a:r>
              <a:rPr lang="pl-PL" b="1" dirty="0">
                <a:latin typeface="Times New Roman"/>
                <a:ea typeface="Calibri"/>
                <a:cs typeface="Times New Roman"/>
              </a:rPr>
              <a:t>„Złoty symbolem narodowej niepodległości, dumy i stabilności ekonomicznej”- 100 lat złotego!, </a:t>
            </a:r>
            <a:r>
              <a:rPr lang="pl-PL" dirty="0">
                <a:latin typeface="Times New Roman"/>
                <a:ea typeface="Calibri"/>
                <a:cs typeface="Times New Roman"/>
              </a:rPr>
              <a:t>przeznaczonej dla całej społeczności szkolnej oraz rodziców uczniów, a także nauczycieli i gości </a:t>
            </a:r>
            <a:r>
              <a:rPr lang="pl-PL" dirty="0" smtClean="0">
                <a:latin typeface="Times New Roman"/>
                <a:ea typeface="Calibri"/>
                <a:cs typeface="Times New Roman"/>
              </a:rPr>
              <a:t>zaproszonych w trakcie roku szkolnego.</a:t>
            </a:r>
          </a:p>
          <a:p>
            <a:pPr lvl="0" algn="just">
              <a:lnSpc>
                <a:spcPct val="115000"/>
              </a:lnSpc>
              <a:spcBef>
                <a:spcPts val="600"/>
              </a:spcBef>
              <a:buFont typeface="Wingdings" panose="05000000000000000000" pitchFamily="2" charset="2"/>
              <a:buChar char="v"/>
              <a:tabLst>
                <a:tab pos="228600" algn="l"/>
                <a:tab pos="449580" algn="l"/>
              </a:tabLst>
            </a:pPr>
            <a:endParaRPr lang="pl-PL" sz="1600" dirty="0">
              <a:latin typeface="Times New Roman"/>
              <a:ea typeface="Calibri"/>
              <a:cs typeface="Times New Roman"/>
            </a:endParaRPr>
          </a:p>
          <a:p>
            <a:pPr marL="457200" indent="-228600" algn="just">
              <a:lnSpc>
                <a:spcPct val="115000"/>
              </a:lnSpc>
              <a:spcBef>
                <a:spcPts val="600"/>
              </a:spcBef>
              <a:tabLst>
                <a:tab pos="228600" algn="l"/>
                <a:tab pos="449580" algn="l"/>
              </a:tabLst>
            </a:pPr>
            <a:r>
              <a:rPr lang="pl-PL" sz="1600" b="1" dirty="0" smtClean="0">
                <a:latin typeface="Times New Roman"/>
                <a:ea typeface="Calibri"/>
                <a:cs typeface="Times New Roman"/>
              </a:rPr>
              <a:t>WYSTAWA ODBYWAŁA SIĘ W DNIACH 14.02.2020 r. – 27.03.2020 r.</a:t>
            </a:r>
          </a:p>
          <a:p>
            <a:pPr marL="457200" indent="-228600" algn="just">
              <a:lnSpc>
                <a:spcPct val="115000"/>
              </a:lnSpc>
              <a:spcBef>
                <a:spcPts val="600"/>
              </a:spcBef>
              <a:tabLst>
                <a:tab pos="228600" algn="l"/>
                <a:tab pos="449580" algn="l"/>
              </a:tabLst>
            </a:pPr>
            <a:r>
              <a:rPr lang="pl-PL" sz="1600" b="1" dirty="0" smtClean="0">
                <a:latin typeface="Times New Roman"/>
                <a:ea typeface="Calibri"/>
                <a:cs typeface="Times New Roman"/>
              </a:rPr>
              <a:t>GABLOTY Z WYSTAWĄ OD DNIA 1.09.2020 r. ZOSTAŁY PRZENIESIONE DO SALI 203</a:t>
            </a:r>
          </a:p>
          <a:p>
            <a:pPr marL="457200" indent="-228600" algn="just">
              <a:lnSpc>
                <a:spcPct val="115000"/>
              </a:lnSpc>
              <a:spcBef>
                <a:spcPts val="600"/>
              </a:spcBef>
              <a:tabLst>
                <a:tab pos="228600" algn="l"/>
                <a:tab pos="449580" algn="l"/>
              </a:tabLst>
            </a:pPr>
            <a:r>
              <a:rPr lang="pl-PL" sz="1600" b="1" dirty="0" smtClean="0">
                <a:latin typeface="Times New Roman"/>
                <a:ea typeface="Calibri"/>
                <a:cs typeface="Times New Roman"/>
              </a:rPr>
              <a:t>Nadal w sali 203 można zapoznać się z przygotowaną ekspozycją.</a:t>
            </a:r>
            <a:endParaRPr lang="pl-PL" sz="14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buFont typeface="Wingdings" panose="05000000000000000000" pitchFamily="2" charset="2"/>
              <a:buChar char="v"/>
              <a:tabLst>
                <a:tab pos="228600" algn="l"/>
                <a:tab pos="449580" algn="l"/>
              </a:tabLst>
            </a:pPr>
            <a:endParaRPr lang="pl-PL" sz="1600" dirty="0">
              <a:latin typeface="Calibri"/>
              <a:ea typeface="Calibri"/>
              <a:cs typeface="Times New Roman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6805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GABLOTY ZAKUPIONE Z PROJEKTU                 Z PRZYGOTOWANĄ EKSPOZYCJĄ</a:t>
            </a:r>
            <a:br>
              <a:rPr lang="pl-PL" b="1" dirty="0" smtClean="0"/>
            </a:br>
            <a:r>
              <a:rPr lang="pl-PL" sz="1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„Złoty symbolem narodowej niepodległości, dumy i stabilności ekonomicznej”- 100 lat 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73" y="2373701"/>
            <a:ext cx="5257083" cy="394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26" y="2373701"/>
            <a:ext cx="5265737" cy="394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40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rgbClr val="EBEBEB"/>
                </a:solidFill>
              </a:rPr>
              <a:t>GABLOTY ZAKUPIONE Z PROJEKTU                 Z PRZYGOTOWANĄ EKSPOZYCJĄ</a:t>
            </a:r>
            <a:br>
              <a:rPr lang="pl-PL" b="1" dirty="0">
                <a:solidFill>
                  <a:srgbClr val="EBEBEB"/>
                </a:solidFill>
              </a:rPr>
            </a:br>
            <a:r>
              <a:rPr lang="pl-PL" sz="1800" b="1" dirty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„Złoty symbolem narodowej niepodległości, dumy i stabilności ekonomicznej”- 100 lat </a:t>
            </a:r>
            <a:endParaRPr lang="pl-PL" dirty="0"/>
          </a:p>
        </p:txBody>
      </p:sp>
      <p:pic>
        <p:nvPicPr>
          <p:cNvPr id="4" name="Picture 4" descr="C:\Users\Beata\Desktop\20200310_1440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615" y="2240084"/>
            <a:ext cx="4553697" cy="3416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3" descr="C:\Users\Beata\Desktop\20200310_1043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6585" y="3429000"/>
            <a:ext cx="4392489" cy="32943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2" descr="C:\Users\Beata\Desktop\20200310_143805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64768" y="2254415"/>
            <a:ext cx="3762358" cy="28217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4339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WYSTAWA ZE SŁOWAMI WŁADYSŁAWA GRABSKIEGO DOT. AUTORYTETU:</a:t>
            </a:r>
            <a:endParaRPr lang="pl-PL" b="1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18804"/>
            <a:ext cx="5762901" cy="43468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 descr="C:\Users\Beata\Desktop\grabski_wladysla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452" y="2018804"/>
            <a:ext cx="5596223" cy="44695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6678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AUTORYTET…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sz="4000" i="1" dirty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>„</a:t>
            </a:r>
            <a:r>
              <a:rPr lang="pl-PL" sz="4000" b="1" i="1" dirty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>Autorytetu </a:t>
            </a:r>
            <a:r>
              <a:rPr lang="pl-PL" sz="4000" i="1" dirty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>sztucznie się nie stworzy. </a:t>
            </a:r>
            <a:endParaRPr lang="pl-PL" sz="4000" i="1" dirty="0" smtClean="0">
              <a:solidFill>
                <a:srgbClr val="000000"/>
              </a:solidFill>
              <a:latin typeface="Times New Roman"/>
              <a:ea typeface="+mj-ea"/>
              <a:cs typeface="Times New Roman"/>
            </a:endParaRPr>
          </a:p>
          <a:p>
            <a:pPr marL="0" indent="0">
              <a:buNone/>
            </a:pPr>
            <a:r>
              <a:rPr lang="pl-PL" sz="4000" i="1" dirty="0" smtClean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>Upominanie </a:t>
            </a:r>
            <a:r>
              <a:rPr lang="pl-PL" sz="4000" i="1" dirty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>się o autorytet zwykle dowodzi, że go się nie </a:t>
            </a:r>
            <a:r>
              <a:rPr lang="pl-PL" sz="4000" i="1" dirty="0" smtClean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>posiada. </a:t>
            </a:r>
          </a:p>
          <a:p>
            <a:pPr marL="0" indent="0">
              <a:buNone/>
            </a:pPr>
            <a:r>
              <a:rPr lang="pl-PL" sz="4000" i="1" dirty="0" smtClean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>Trzeba</a:t>
            </a:r>
            <a:r>
              <a:rPr lang="pl-PL" sz="4000" i="1" dirty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>, by autorytet </a:t>
            </a:r>
            <a:r>
              <a:rPr lang="pl-PL" sz="4000" i="1" dirty="0" smtClean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>wypłynął </a:t>
            </a:r>
            <a:r>
              <a:rPr lang="pl-PL" sz="4000" i="1" dirty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>z wartości moralnych                                         </a:t>
            </a:r>
            <a:r>
              <a:rPr lang="pl-PL" sz="4000" i="1" dirty="0" smtClean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>intelektualnych</a:t>
            </a:r>
            <a:r>
              <a:rPr lang="pl-PL" sz="4000" i="1" dirty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>, wtedy tylko jest on trwałym i poważnym</a:t>
            </a:r>
            <a:r>
              <a:rPr lang="pl-PL" sz="4000" i="1" dirty="0" smtClean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>”.</a:t>
            </a:r>
          </a:p>
          <a:p>
            <a:pPr marL="0" indent="0">
              <a:buNone/>
            </a:pPr>
            <a:r>
              <a:rPr lang="de-DE" sz="4000" i="1" dirty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/>
            </a:r>
            <a:br>
              <a:rPr lang="de-DE" sz="4000" i="1" dirty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</a:br>
            <a:r>
              <a:rPr lang="pl-PL" sz="4000" i="1" dirty="0" smtClean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>                                                           </a:t>
            </a:r>
            <a:r>
              <a:rPr lang="pl-PL" sz="4000" b="1" i="1" dirty="0" smtClean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>Władysław </a:t>
            </a:r>
            <a:r>
              <a:rPr lang="pl-PL" sz="4000" b="1" i="1" dirty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>Grabski</a:t>
            </a:r>
            <a:r>
              <a:rPr lang="de-DE" sz="4000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/>
            </a:r>
            <a:br>
              <a:rPr lang="de-DE" sz="4000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5848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WŁADYSŁAW GRABSKI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sz="2200" b="1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Władysław Grabski </a:t>
            </a:r>
            <a:r>
              <a:rPr lang="pl-PL" sz="2200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urodził się 7 lipca 1874 r. w Borowie koło Łowicza w rodzinie o tradycjach patriotycznych i niepodległościowych. </a:t>
            </a:r>
            <a:br>
              <a:rPr lang="pl-PL" sz="2200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</a:br>
            <a:r>
              <a:rPr lang="pl-PL" sz="2200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/>
            </a:r>
            <a:br>
              <a:rPr lang="pl-PL" sz="2200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</a:br>
            <a:r>
              <a:rPr lang="pl-PL" sz="2200" b="1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W 1894 r. z odznaczeniem ukończył Szkołę Nauk Politycznych w Paryżu</a:t>
            </a:r>
            <a:r>
              <a:rPr lang="pl-PL" sz="2200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, </a:t>
            </a:r>
            <a:r>
              <a:rPr lang="pl-PL" sz="2200" dirty="0" smtClean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                        a </a:t>
            </a:r>
            <a:r>
              <a:rPr lang="pl-PL" sz="2200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następnie przez cztery lata kształcił się w dziedzinie historii i ekonomii na </a:t>
            </a:r>
            <a:r>
              <a:rPr lang="pl-PL" sz="2200" b="1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Sorbonie. </a:t>
            </a:r>
            <a:r>
              <a:rPr lang="pl-PL" sz="2200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/>
            </a:r>
            <a:br>
              <a:rPr lang="pl-PL" sz="2200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</a:br>
            <a:r>
              <a:rPr lang="pl-PL" sz="2200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W latach </a:t>
            </a:r>
            <a:r>
              <a:rPr lang="pl-PL" sz="2200" b="1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1896-1897 studiował też agronomię w Halle</a:t>
            </a:r>
            <a:r>
              <a:rPr lang="pl-PL" sz="2200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, czego efektem były jego pierwsze publikacje - "Kwestia agrarna we Francji" oraz "Wiedza i praktyka rolnicza w Niemczech".</a:t>
            </a:r>
            <a:br>
              <a:rPr lang="pl-PL" sz="2200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</a:br>
            <a:r>
              <a:rPr lang="pl-PL" sz="2200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/>
            </a:r>
            <a:br>
              <a:rPr lang="pl-PL" sz="2200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</a:br>
            <a:r>
              <a:rPr lang="pl-PL" sz="2200" b="1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Studia musiał przerwać ze względu na śmierć ojca i konieczność objęcia rodzinnego majątku, którego wielkość wynosiła 520 hektarów.</a:t>
            </a:r>
            <a:r>
              <a:rPr lang="pl-PL" sz="2200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 </a:t>
            </a:r>
            <a:br>
              <a:rPr lang="pl-PL" sz="2200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5920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EBEBEB"/>
                </a:solidFill>
              </a:rPr>
              <a:t>UCZNIOWIE ZAANGAŻOWANI </a:t>
            </a:r>
            <a:r>
              <a:rPr lang="pl-PL" b="1" dirty="0" smtClean="0">
                <a:solidFill>
                  <a:srgbClr val="EBEBEB"/>
                </a:solidFill>
              </a:rPr>
              <a:t>                        W </a:t>
            </a:r>
            <a:r>
              <a:rPr lang="pl-PL" b="1" dirty="0">
                <a:solidFill>
                  <a:srgbClr val="EBEBEB"/>
                </a:solidFill>
              </a:rPr>
              <a:t>PRZYGOTOWANIE KONFERENCJI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54954" y="2524836"/>
            <a:ext cx="8825659" cy="3494964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pl-PL" sz="2400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7</a:t>
            </a:r>
            <a:r>
              <a:rPr lang="pl-PL" sz="2400" dirty="0" smtClean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. Oliwia </a:t>
            </a:r>
            <a:r>
              <a:rPr lang="pl-PL" sz="2400" dirty="0" err="1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Windorpska</a:t>
            </a:r>
            <a:r>
              <a:rPr lang="pl-PL" sz="2400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- klasa 2GT2- </a:t>
            </a:r>
            <a:r>
              <a:rPr lang="pl-PL" sz="2400" b="1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przygotowanie </a:t>
            </a:r>
            <a:r>
              <a:rPr lang="pl-PL" sz="2400" b="1" dirty="0" smtClean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poczęstunku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pl-PL" sz="2400" dirty="0" smtClean="0">
                <a:solidFill>
                  <a:srgbClr val="404040"/>
                </a:solidFill>
                <a:latin typeface="Times New Roman"/>
                <a:cs typeface="Times New Roman"/>
              </a:rPr>
              <a:t>8. Klaudia </a:t>
            </a:r>
            <a:r>
              <a:rPr lang="pl-PL" sz="2400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Głaczyńska</a:t>
            </a:r>
            <a:r>
              <a:rPr lang="pl-PL" sz="2400" dirty="0" smtClean="0">
                <a:solidFill>
                  <a:srgbClr val="404040"/>
                </a:solidFill>
                <a:latin typeface="Times New Roman"/>
                <a:cs typeface="Times New Roman"/>
              </a:rPr>
              <a:t>- klasa 2GT2- </a:t>
            </a:r>
            <a:r>
              <a:rPr lang="pl-PL" sz="2400" b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przygotowanie poczęstunku</a:t>
            </a:r>
            <a:endParaRPr lang="pl-PL" sz="2400" dirty="0"/>
          </a:p>
          <a:p>
            <a:pPr marL="0" indent="0">
              <a:lnSpc>
                <a:spcPct val="115000"/>
              </a:lnSpc>
              <a:buNone/>
            </a:pPr>
            <a:r>
              <a:rPr lang="pl-PL" sz="2400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8</a:t>
            </a:r>
            <a:r>
              <a:rPr lang="pl-PL" sz="2400" dirty="0" smtClean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. Joanna </a:t>
            </a:r>
            <a:r>
              <a:rPr lang="pl-PL" sz="2400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Szukała- klasa 2GT2- </a:t>
            </a:r>
            <a:r>
              <a:rPr lang="pl-PL" sz="2400" b="1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przeprowadzenie konkursów</a:t>
            </a:r>
            <a:endParaRPr lang="pl-PL" sz="2400" dirty="0"/>
          </a:p>
          <a:p>
            <a:pPr marL="0" indent="0">
              <a:lnSpc>
                <a:spcPct val="115000"/>
              </a:lnSpc>
              <a:buNone/>
            </a:pPr>
            <a:r>
              <a:rPr lang="pl-PL" sz="2400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9</a:t>
            </a:r>
            <a:r>
              <a:rPr lang="pl-PL" sz="2400" dirty="0" smtClean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. Julia </a:t>
            </a:r>
            <a:r>
              <a:rPr lang="pl-PL" sz="2400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Tomiak- klasa 2GT2- </a:t>
            </a:r>
            <a:r>
              <a:rPr lang="pl-PL" sz="2400" b="1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przeprowadzenie </a:t>
            </a:r>
            <a:r>
              <a:rPr lang="pl-PL" sz="2400" b="1" dirty="0" smtClean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konkursów</a:t>
            </a:r>
            <a:endParaRPr lang="pl-PL" sz="2400" dirty="0" smtClean="0"/>
          </a:p>
          <a:p>
            <a:pPr marL="0" indent="0">
              <a:lnSpc>
                <a:spcPct val="115000"/>
              </a:lnSpc>
              <a:buNone/>
            </a:pPr>
            <a:r>
              <a:rPr lang="pl-PL" sz="2400" dirty="0" smtClean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10. Weronika </a:t>
            </a:r>
            <a:r>
              <a:rPr lang="pl-PL" sz="2400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Mizera – klasa 2GT2- </a:t>
            </a:r>
            <a:r>
              <a:rPr lang="pl-PL" sz="2400" b="1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przygotowanie świetlicy </a:t>
            </a:r>
            <a:endParaRPr lang="pl-PL" sz="2400" dirty="0"/>
          </a:p>
          <a:p>
            <a:pPr marL="0" indent="0">
              <a:lnSpc>
                <a:spcPct val="115000"/>
              </a:lnSpc>
              <a:buNone/>
            </a:pPr>
            <a:r>
              <a:rPr lang="pl-PL" sz="2400" dirty="0" smtClean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11. Klaudia </a:t>
            </a:r>
            <a:r>
              <a:rPr lang="pl-PL" sz="2400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Walorczyk- klasa 2GT2- </a:t>
            </a:r>
            <a:r>
              <a:rPr lang="pl-PL" sz="2400" b="1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przygotowanie świetlicy</a:t>
            </a:r>
            <a:endParaRPr lang="pl-PL" sz="2400" dirty="0"/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pl-PL" sz="2400" dirty="0"/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11158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JAKO </a:t>
            </a:r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MINISTER SKARBU, DWUKROTNY PREMIER II RZECZYPOSPOLITEJ, AUTOR REFORMY WALUTOWEJ</a:t>
            </a:r>
            <a:b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sz="2800" b="1" dirty="0">
                <a:solidFill>
                  <a:srgbClr val="000000"/>
                </a:solidFill>
                <a:latin typeface="Arial Unicode MS"/>
                <a:ea typeface="Arial Unicode MS"/>
                <a:cs typeface="Arial Unicode MS"/>
              </a:rPr>
              <a:t>Postulował:</a:t>
            </a:r>
            <a:r>
              <a:rPr lang="de-DE" sz="2800" dirty="0">
                <a:solidFill>
                  <a:srgbClr val="000000"/>
                </a:solidFill>
                <a:latin typeface="Arial Unicode MS"/>
                <a:ea typeface="Arial Unicode MS"/>
                <a:cs typeface="Arial Unicode MS"/>
              </a:rPr>
              <a:t/>
            </a:r>
            <a:br>
              <a:rPr lang="de-DE" sz="2800" dirty="0">
                <a:solidFill>
                  <a:srgbClr val="000000"/>
                </a:solidFill>
                <a:latin typeface="Arial Unicode MS"/>
                <a:ea typeface="Arial Unicode MS"/>
                <a:cs typeface="Arial Unicode MS"/>
              </a:rPr>
            </a:br>
            <a:r>
              <a:rPr lang="pl-PL" sz="2800" i="1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 1. „ …uporządkowanie gospodarki budżetowej”.                    </a:t>
            </a:r>
            <a:r>
              <a:rPr lang="pl-PL" sz="2800" i="1" dirty="0" smtClean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         2</a:t>
            </a:r>
            <a:r>
              <a:rPr lang="pl-PL" sz="2800" i="1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. Wprowadził podział dochodów i wydatków państwa na zwyczajne i nadzwyczajne, forsując jednocześnie zasadę, że na pokrycie zwyczajnych wydatków wystarczyć muszą zwyczajne dochody. </a:t>
            </a:r>
            <a:br>
              <a:rPr lang="pl-PL" sz="2800" i="1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</a:br>
            <a:r>
              <a:rPr lang="pl-PL" sz="2800" i="1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3.Licząc się z potrzebami toczącej się wojny, starał się                     o uzyskanie pożyczki zagranicznej. </a:t>
            </a:r>
            <a:br>
              <a:rPr lang="pl-PL" sz="2800" i="1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</a:br>
            <a:r>
              <a:rPr lang="pl-PL" sz="2800" i="1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4.Planował reformę walutową opartą na pożyczce amerykańskiej i dochodach z eksportu drewna.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808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EDWARD TAYLOR –wybitny ekonomista </a:t>
            </a:r>
            <a:r>
              <a:rPr lang="pl-PL" b="1" smtClean="0"/>
              <a:t>XX wieku </a:t>
            </a:r>
            <a:r>
              <a:rPr lang="pl-PL" b="1" dirty="0" smtClean="0"/>
              <a:t>napisał o dziele WŁADYSŁAWA GRABSKIEGO: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>
              <a:spcBef>
                <a:spcPts val="0"/>
              </a:spcBef>
            </a:pPr>
            <a:r>
              <a:rPr lang="pl-PL" sz="2800" b="1" dirty="0">
                <a:solidFill>
                  <a:srgbClr val="000000"/>
                </a:solidFill>
                <a:latin typeface="Times New Roman"/>
                <a:cs typeface="Times New Roman"/>
              </a:rPr>
              <a:t>„Reforma walutowa w 1924 r. </a:t>
            </a:r>
            <a:r>
              <a:rPr lang="pl-PL" sz="2800" dirty="0">
                <a:solidFill>
                  <a:srgbClr val="000000"/>
                </a:solidFill>
                <a:latin typeface="Times New Roman"/>
                <a:cs typeface="Times New Roman"/>
              </a:rPr>
              <a:t>była wielkim dziełem, które uratowało </a:t>
            </a:r>
            <a:r>
              <a:rPr lang="pl-PL" sz="2800" b="1" dirty="0">
                <a:solidFill>
                  <a:srgbClr val="000000"/>
                </a:solidFill>
                <a:latin typeface="Times New Roman"/>
                <a:cs typeface="Times New Roman"/>
              </a:rPr>
              <a:t>Polskę</a:t>
            </a:r>
            <a:r>
              <a:rPr lang="pl-PL" sz="2800" dirty="0">
                <a:solidFill>
                  <a:srgbClr val="000000"/>
                </a:solidFill>
                <a:latin typeface="Times New Roman"/>
                <a:cs typeface="Times New Roman"/>
              </a:rPr>
              <a:t> od nieuniknionej katastrofy nie tylko gospodarczej, lecz i </a:t>
            </a:r>
            <a:r>
              <a:rPr lang="pl-PL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politycznej.</a:t>
            </a:r>
          </a:p>
          <a:p>
            <a:pPr marL="0">
              <a:spcBef>
                <a:spcPts val="0"/>
              </a:spcBef>
            </a:pPr>
            <a:r>
              <a:rPr lang="pl-PL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pl-PL" sz="28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Postawiła </a:t>
            </a:r>
            <a:r>
              <a:rPr lang="pl-PL" sz="2800" b="1" dirty="0">
                <a:solidFill>
                  <a:srgbClr val="000000"/>
                </a:solidFill>
                <a:latin typeface="Times New Roman"/>
                <a:cs typeface="Times New Roman"/>
              </a:rPr>
              <a:t>niewzruszone, zdrowe podstawy pod rozwój życia państwowego i ekonomicznego Polski” </a:t>
            </a:r>
            <a:endParaRPr lang="pl-PL" dirty="0"/>
          </a:p>
          <a:p>
            <a:pPr marL="0" indent="0">
              <a:spcBef>
                <a:spcPts val="0"/>
              </a:spcBef>
              <a:buNone/>
            </a:pP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4236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DZIĘKUJEMY ZA UWAGĘ</a:t>
            </a:r>
            <a:r>
              <a:rPr lang="pl-PL" b="1" dirty="0" smtClean="0">
                <a:sym typeface="Wingdings" panose="05000000000000000000" pitchFamily="2" charset="2"/>
              </a:rPr>
              <a:t></a:t>
            </a:r>
            <a:endParaRPr lang="pl-PL" b="1" dirty="0"/>
          </a:p>
        </p:txBody>
      </p:sp>
      <p:pic>
        <p:nvPicPr>
          <p:cNvPr id="6146" name="Picture 2" descr="C:\Users\Samsung_08\Desktop\pobra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370" y="2883878"/>
            <a:ext cx="5849815" cy="32590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9218" name="Picture 2" descr="C:\Users\Samsung_08\Desktop\KONFERENCJA-ZDJĘCIA\20201013_170337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5" y="2404207"/>
            <a:ext cx="5032761" cy="37745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44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194" name="Picture 2" descr="C:\Users\Samsung_08\Desktop\KONFERENCJA-ZDJĘCIA\20201013_170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0" y="232481"/>
            <a:ext cx="6455506" cy="48416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amsung_08\Desktop\KONFERENCJA-ZDJĘCIA\20201013_1708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16" y="1788149"/>
            <a:ext cx="6563096" cy="49223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44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4954" y="609600"/>
            <a:ext cx="8825659" cy="1071033"/>
          </a:xfrm>
        </p:spPr>
        <p:txBody>
          <a:bodyPr/>
          <a:lstStyle/>
          <a:p>
            <a:pPr algn="ctr"/>
            <a:r>
              <a:rPr lang="pl-PL" dirty="0" smtClean="0"/>
              <a:t> </a:t>
            </a:r>
            <a:r>
              <a:rPr lang="pl-PL" b="1" dirty="0" smtClean="0"/>
              <a:t>ZAPRASZAMY</a:t>
            </a:r>
            <a:r>
              <a:rPr lang="pl-PL" b="1" dirty="0" smtClean="0">
                <a:sym typeface="Wingdings" panose="05000000000000000000" pitchFamily="2" charset="2"/>
              </a:rPr>
              <a:t></a:t>
            </a:r>
            <a:endParaRPr lang="pl-PL" b="1" dirty="0"/>
          </a:p>
        </p:txBody>
      </p:sp>
      <p:pic>
        <p:nvPicPr>
          <p:cNvPr id="11266" name="Picture 2" descr="C:\Users\Samsung_08\Desktop\KONFERENCJA-ZDJĘCIA\20201013_171238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399" y="1523281"/>
            <a:ext cx="7112958" cy="53347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77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CELE PROJEKTU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54954" y="2333767"/>
            <a:ext cx="8825659" cy="4203511"/>
          </a:xfrm>
        </p:spPr>
        <p:txBody>
          <a:bodyPr/>
          <a:lstStyle/>
          <a:p>
            <a:pPr lvl="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b="1" dirty="0">
                <a:latin typeface="Palatino Linotype"/>
                <a:ea typeface="Calibri"/>
                <a:cs typeface="Times New Roman"/>
              </a:rPr>
              <a:t>Uświadomienie społeczności szkolnej, jak zmieniła się polska waluta od momentu odrodzenia do czasów współczesnych oraz jak stabilna pozycja złotego wpływa na umacnianie gospodarki i pozycję Polski w świecie.</a:t>
            </a:r>
            <a:endParaRPr lang="pl-PL" sz="2400" dirty="0">
              <a:latin typeface="Calibri"/>
              <a:ea typeface="Calibri"/>
              <a:cs typeface="Times New Roman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l-PL" b="1" dirty="0">
                <a:latin typeface="Palatino Linotype"/>
                <a:ea typeface="Times New Roman"/>
                <a:cs typeface="Times New Roman"/>
              </a:rPr>
              <a:t>Budowanie ducha patriotyzmu i dumy za Ojczyznę, która wprowadziła własną jednostkę monetarną ustanowioną w 1919 roku- tak aby uświadomić młodemu pokoleniu, że złoty jest symbolem narodowej niepodległości, dumy i </a:t>
            </a:r>
            <a:r>
              <a:rPr lang="pl-PL" b="1" dirty="0" smtClean="0">
                <a:latin typeface="Palatino Linotype"/>
                <a:ea typeface="Times New Roman"/>
                <a:cs typeface="Times New Roman"/>
              </a:rPr>
              <a:t>stabilności ekonomicznej.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b="1" dirty="0">
                <a:latin typeface="Palatino Linotype"/>
                <a:ea typeface="Calibri"/>
                <a:cs typeface="Times New Roman"/>
              </a:rPr>
              <a:t>Popularyzacja wiedzy na temat złotego jako jednostki monetarnej </a:t>
            </a:r>
            <a:r>
              <a:rPr lang="pl-PL" b="1" dirty="0" smtClean="0">
                <a:latin typeface="Palatino Linotype"/>
                <a:ea typeface="Calibri"/>
                <a:cs typeface="Times New Roman"/>
              </a:rPr>
              <a:t>ustanowionej </a:t>
            </a:r>
            <a:r>
              <a:rPr lang="pl-PL" b="1" dirty="0">
                <a:latin typeface="Palatino Linotype"/>
                <a:ea typeface="Calibri"/>
                <a:cs typeface="Times New Roman"/>
              </a:rPr>
              <a:t>w 1919 roku i funkcjonującej do dziś.</a:t>
            </a:r>
            <a:endParaRPr lang="pl-PL" sz="2400" dirty="0">
              <a:latin typeface="Calibri"/>
              <a:ea typeface="Calibri"/>
              <a:cs typeface="Times New Roman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l-PL" b="1" dirty="0">
                <a:latin typeface="Palatino Linotype"/>
                <a:ea typeface="Times New Roman"/>
                <a:cs typeface="Times New Roman"/>
              </a:rPr>
              <a:t>Przedstawienie roli Narodowego Banku Polskiego w procesie regulacji                                i stabilizacji polskiej złotówki</a:t>
            </a:r>
            <a:r>
              <a:rPr lang="pl-PL" sz="1600" b="1" dirty="0">
                <a:solidFill>
                  <a:srgbClr val="333333"/>
                </a:solidFill>
                <a:latin typeface="Arial"/>
                <a:ea typeface="Times New Roman"/>
              </a:rPr>
              <a:t>.</a:t>
            </a:r>
            <a:endParaRPr lang="pl-PL" b="1" dirty="0" smtClean="0">
              <a:latin typeface="Palatino Linotype"/>
              <a:ea typeface="Times New Roman"/>
              <a:cs typeface="Times New Roman"/>
            </a:endParaRPr>
          </a:p>
          <a:p>
            <a:pPr>
              <a:buFont typeface="Wingdings" panose="05000000000000000000" pitchFamily="2" charset="2"/>
              <a:buChar char="q"/>
            </a:pPr>
            <a:endParaRPr lang="pl-PL" b="1" dirty="0" smtClean="0">
              <a:latin typeface="Palatino Linotype"/>
              <a:ea typeface="Times New Roman"/>
              <a:cs typeface="Times New Roman"/>
            </a:endParaRPr>
          </a:p>
          <a:p>
            <a:pPr>
              <a:buFont typeface="Wingdings" panose="05000000000000000000" pitchFamily="2" charset="2"/>
              <a:buChar char="q"/>
            </a:pPr>
            <a:endParaRPr lang="pl-PL" b="1" dirty="0" smtClean="0">
              <a:latin typeface="Palatino Linotype"/>
              <a:ea typeface="Times New Roman"/>
              <a:cs typeface="Times New Roman"/>
            </a:endParaRPr>
          </a:p>
          <a:p>
            <a:pPr>
              <a:buFont typeface="Wingdings" panose="05000000000000000000" pitchFamily="2" charset="2"/>
              <a:buChar char="q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3744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GRUPA DOCELOWA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44145" indent="-228600">
              <a:lnSpc>
                <a:spcPct val="115000"/>
              </a:lnSpc>
              <a:spcBef>
                <a:spcPts val="600"/>
              </a:spcBef>
              <a:tabLst>
                <a:tab pos="228600" algn="l"/>
                <a:tab pos="449580" algn="l"/>
              </a:tabLst>
            </a:pPr>
            <a:r>
              <a:rPr lang="x-none" b="1">
                <a:latin typeface="Times New Roman"/>
                <a:ea typeface="Calibri"/>
                <a:cs typeface="Times New Roman"/>
              </a:rPr>
              <a:t>Klas</a:t>
            </a:r>
            <a:r>
              <a:rPr lang="pl-PL" b="1" dirty="0">
                <a:latin typeface="Times New Roman"/>
                <a:ea typeface="Calibri"/>
                <a:cs typeface="Times New Roman"/>
              </a:rPr>
              <a:t>y:</a:t>
            </a:r>
            <a:r>
              <a:rPr lang="x-none">
                <a:latin typeface="Times New Roman"/>
                <a:ea typeface="Calibri"/>
                <a:cs typeface="Times New Roman"/>
              </a:rPr>
              <a:t> 1 , 2 , 3 - Liceum Ogólnokształcące –klasy policyjne i sportowo- obronne</a:t>
            </a:r>
            <a:r>
              <a:rPr lang="pl-PL" dirty="0">
                <a:latin typeface="Times New Roman"/>
                <a:ea typeface="Calibri"/>
                <a:cs typeface="Times New Roman"/>
              </a:rPr>
              <a:t>               </a:t>
            </a:r>
            <a:r>
              <a:rPr lang="x-none">
                <a:latin typeface="Times New Roman"/>
                <a:ea typeface="Calibri"/>
                <a:cs typeface="Times New Roman"/>
              </a:rPr>
              <a:t> </a:t>
            </a:r>
            <a:r>
              <a:rPr lang="pl-PL" dirty="0" smtClean="0">
                <a:latin typeface="Times New Roman"/>
                <a:ea typeface="Calibri"/>
                <a:cs typeface="Times New Roman"/>
              </a:rPr>
              <a:t>  </a:t>
            </a:r>
            <a:r>
              <a:rPr lang="x-none" smtClean="0">
                <a:latin typeface="Times New Roman"/>
                <a:ea typeface="Calibri"/>
                <a:cs typeface="Times New Roman"/>
              </a:rPr>
              <a:t>( </a:t>
            </a:r>
            <a:r>
              <a:rPr lang="pl-PL" dirty="0">
                <a:latin typeface="Times New Roman"/>
                <a:ea typeface="Calibri"/>
                <a:cs typeface="Times New Roman"/>
              </a:rPr>
              <a:t>ok. 150 </a:t>
            </a:r>
            <a:r>
              <a:rPr lang="x-none">
                <a:latin typeface="Times New Roman"/>
                <a:ea typeface="Calibri"/>
                <a:cs typeface="Times New Roman"/>
              </a:rPr>
              <a:t>uczniów) </a:t>
            </a:r>
            <a:endParaRPr lang="pl-PL" sz="1600" dirty="0">
              <a:latin typeface="Calibri"/>
              <a:ea typeface="Calibri"/>
              <a:cs typeface="Times New Roman"/>
            </a:endParaRPr>
          </a:p>
          <a:p>
            <a:pPr marL="144145" indent="-228600">
              <a:lnSpc>
                <a:spcPct val="115000"/>
              </a:lnSpc>
              <a:spcBef>
                <a:spcPts val="600"/>
              </a:spcBef>
              <a:tabLst>
                <a:tab pos="228600" algn="l"/>
                <a:tab pos="449580" algn="l"/>
              </a:tabLst>
            </a:pPr>
            <a:r>
              <a:rPr lang="x-none" b="1">
                <a:latin typeface="Times New Roman"/>
                <a:ea typeface="Calibri"/>
                <a:cs typeface="Times New Roman"/>
              </a:rPr>
              <a:t>Klas</a:t>
            </a:r>
            <a:r>
              <a:rPr lang="pl-PL" b="1" dirty="0">
                <a:latin typeface="Times New Roman"/>
                <a:ea typeface="Calibri"/>
                <a:cs typeface="Times New Roman"/>
              </a:rPr>
              <a:t>y:</a:t>
            </a:r>
            <a:r>
              <a:rPr lang="pl-PL" dirty="0">
                <a:latin typeface="Times New Roman"/>
                <a:ea typeface="Calibri"/>
                <a:cs typeface="Times New Roman"/>
              </a:rPr>
              <a:t> 1,</a:t>
            </a:r>
            <a:r>
              <a:rPr lang="x-none">
                <a:latin typeface="Times New Roman"/>
                <a:ea typeface="Calibri"/>
                <a:cs typeface="Times New Roman"/>
              </a:rPr>
              <a:t> 2, 3, 4 - Technikum Mechaniczne</a:t>
            </a:r>
            <a:r>
              <a:rPr lang="pl-PL" dirty="0">
                <a:latin typeface="Times New Roman"/>
                <a:ea typeface="Calibri"/>
                <a:cs typeface="Times New Roman"/>
              </a:rPr>
              <a:t>-  </a:t>
            </a:r>
            <a:r>
              <a:rPr lang="x-none">
                <a:latin typeface="Times New Roman"/>
                <a:ea typeface="Calibri"/>
                <a:cs typeface="Times New Roman"/>
              </a:rPr>
              <a:t>( </a:t>
            </a:r>
            <a:r>
              <a:rPr lang="pl-PL" dirty="0">
                <a:latin typeface="Times New Roman"/>
                <a:ea typeface="Calibri"/>
                <a:cs typeface="Times New Roman"/>
              </a:rPr>
              <a:t>ok. 12</a:t>
            </a:r>
            <a:r>
              <a:rPr lang="x-none">
                <a:latin typeface="Times New Roman"/>
                <a:ea typeface="Calibri"/>
                <a:cs typeface="Times New Roman"/>
              </a:rPr>
              <a:t>0 uczniów)</a:t>
            </a:r>
            <a:endParaRPr lang="pl-PL" sz="1600" dirty="0">
              <a:latin typeface="Calibri"/>
              <a:ea typeface="Calibri"/>
              <a:cs typeface="Times New Roman"/>
            </a:endParaRPr>
          </a:p>
          <a:p>
            <a:pPr marL="144145" indent="-228600">
              <a:lnSpc>
                <a:spcPct val="115000"/>
              </a:lnSpc>
              <a:spcBef>
                <a:spcPts val="600"/>
              </a:spcBef>
              <a:tabLst>
                <a:tab pos="228600" algn="l"/>
                <a:tab pos="449580" algn="l"/>
              </a:tabLst>
            </a:pPr>
            <a:r>
              <a:rPr lang="pl-PL" b="1" dirty="0">
                <a:latin typeface="Times New Roman"/>
                <a:ea typeface="Calibri"/>
                <a:cs typeface="Times New Roman"/>
              </a:rPr>
              <a:t>Klasy:</a:t>
            </a:r>
            <a:r>
              <a:rPr lang="pl-PL" dirty="0">
                <a:latin typeface="Times New Roman"/>
                <a:ea typeface="Calibri"/>
                <a:cs typeface="Times New Roman"/>
              </a:rPr>
              <a:t> 1,2,3 - Zasadnicza Szkoła Branżowa-  ( ok. 50 uczniów)</a:t>
            </a:r>
            <a:endParaRPr lang="pl-PL" sz="1600" dirty="0">
              <a:latin typeface="Calibri"/>
              <a:ea typeface="Calibri"/>
              <a:cs typeface="Times New Roman"/>
            </a:endParaRPr>
          </a:p>
          <a:p>
            <a:r>
              <a:rPr lang="pl-PL" dirty="0">
                <a:latin typeface="Times New Roman"/>
                <a:ea typeface="Times New Roman"/>
              </a:rPr>
              <a:t>Spółdzielnia Uczniowska </a:t>
            </a:r>
            <a:r>
              <a:rPr lang="pl-PL" b="1" dirty="0">
                <a:latin typeface="Times New Roman"/>
                <a:ea typeface="Times New Roman"/>
              </a:rPr>
              <a:t>VZÓR</a:t>
            </a:r>
            <a:r>
              <a:rPr lang="pl-PL" dirty="0">
                <a:latin typeface="Times New Roman"/>
                <a:ea typeface="Times New Roman"/>
              </a:rPr>
              <a:t>, koło techniczne </a:t>
            </a:r>
            <a:r>
              <a:rPr lang="pl-PL" b="1" dirty="0">
                <a:latin typeface="Times New Roman"/>
                <a:ea typeface="Times New Roman"/>
              </a:rPr>
              <a:t>MECHATRONY - </a:t>
            </a:r>
            <a:r>
              <a:rPr lang="pl-PL" dirty="0">
                <a:latin typeface="Times New Roman"/>
                <a:ea typeface="Times New Roman"/>
              </a:rPr>
              <a:t>( ok. 30 członków</a:t>
            </a:r>
            <a:r>
              <a:rPr lang="pl-PL" dirty="0" smtClean="0">
                <a:latin typeface="Times New Roman"/>
                <a:ea typeface="Times New Roman"/>
              </a:rPr>
              <a:t>),</a:t>
            </a:r>
          </a:p>
          <a:p>
            <a:r>
              <a:rPr lang="pl-PL" dirty="0" smtClean="0">
                <a:latin typeface="Times New Roman"/>
                <a:ea typeface="Times New Roman"/>
              </a:rPr>
              <a:t> </a:t>
            </a:r>
            <a:r>
              <a:rPr lang="pl-PL" b="1" dirty="0">
                <a:latin typeface="Times New Roman"/>
                <a:ea typeface="Times New Roman"/>
              </a:rPr>
              <a:t>Rodzice uczniów szkoły, nauczyciele</a:t>
            </a:r>
            <a:r>
              <a:rPr lang="pl-PL" b="1" dirty="0" smtClean="0">
                <a:latin typeface="Times New Roman"/>
                <a:ea typeface="Times New Roman"/>
              </a:rPr>
              <a:t>, goście odwiedzający szkołę.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94932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PROMOCJA PROJEKTU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  <a:tabLst>
                <a:tab pos="228600" algn="l"/>
                <a:tab pos="449580" algn="l"/>
              </a:tabLst>
            </a:pPr>
            <a:r>
              <a:rPr lang="pl-PL" sz="2400" dirty="0">
                <a:latin typeface="Times New Roman"/>
                <a:ea typeface="Calibri"/>
                <a:cs typeface="Times New Roman"/>
              </a:rPr>
              <a:t>Akcja promocyjna przygotowująca społeczność szkolną do udziału </a:t>
            </a:r>
            <a:r>
              <a:rPr lang="pl-PL" sz="2400" dirty="0" smtClean="0">
                <a:latin typeface="Times New Roman"/>
                <a:ea typeface="Calibri"/>
                <a:cs typeface="Times New Roman"/>
              </a:rPr>
              <a:t>               w </a:t>
            </a:r>
            <a:r>
              <a:rPr lang="pl-PL" sz="2400" dirty="0">
                <a:latin typeface="Times New Roman"/>
                <a:ea typeface="Calibri"/>
                <a:cs typeface="Times New Roman"/>
              </a:rPr>
              <a:t>projekcie </a:t>
            </a:r>
            <a:r>
              <a:rPr lang="pl-PL" sz="2400" b="1" dirty="0">
                <a:latin typeface="Times New Roman"/>
                <a:ea typeface="Calibri"/>
                <a:cs typeface="Times New Roman"/>
              </a:rPr>
              <a:t>Polski ZŁOTY ma sto lat</a:t>
            </a:r>
            <a:r>
              <a:rPr lang="pl-PL" sz="2400" dirty="0">
                <a:latin typeface="Times New Roman"/>
                <a:ea typeface="Calibri"/>
                <a:cs typeface="Times New Roman"/>
              </a:rPr>
              <a:t>! </a:t>
            </a:r>
            <a:r>
              <a:rPr lang="pl-PL" sz="2400" b="1" dirty="0">
                <a:solidFill>
                  <a:srgbClr val="948A54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pl-PL" sz="2400" dirty="0">
                <a:latin typeface="Times New Roman"/>
                <a:ea typeface="Calibri"/>
                <a:cs typeface="Times New Roman"/>
              </a:rPr>
              <a:t>Akcja ta </a:t>
            </a:r>
            <a:r>
              <a:rPr lang="pl-PL" sz="2400" dirty="0" smtClean="0">
                <a:latin typeface="Times New Roman"/>
                <a:ea typeface="Calibri"/>
                <a:cs typeface="Times New Roman"/>
              </a:rPr>
              <a:t>miała </a:t>
            </a:r>
            <a:r>
              <a:rPr lang="pl-PL" sz="2400" dirty="0">
                <a:latin typeface="Times New Roman"/>
                <a:ea typeface="Calibri"/>
                <a:cs typeface="Times New Roman"/>
              </a:rPr>
              <a:t>na celu zapoznanie uczniów z celami tego projektu i działaniami, jakie będą realizowane w okresie od </a:t>
            </a:r>
            <a:r>
              <a:rPr lang="pl-PL" sz="2400" b="1" dirty="0">
                <a:latin typeface="Times New Roman"/>
                <a:ea typeface="Calibri"/>
                <a:cs typeface="Times New Roman"/>
              </a:rPr>
              <a:t>2. grudnia 2019 do 31. marca 2020 </a:t>
            </a:r>
            <a:r>
              <a:rPr lang="pl-PL" sz="2400" b="1">
                <a:latin typeface="Times New Roman"/>
                <a:ea typeface="Calibri"/>
                <a:cs typeface="Times New Roman"/>
              </a:rPr>
              <a:t>r</a:t>
            </a:r>
            <a:r>
              <a:rPr lang="pl-PL" sz="2400" smtClean="0">
                <a:latin typeface="Times New Roman"/>
                <a:ea typeface="Calibri"/>
                <a:cs typeface="Times New Roman"/>
              </a:rPr>
              <a:t>. </a:t>
            </a:r>
            <a:r>
              <a:rPr lang="pl-PL" sz="2400" dirty="0" smtClean="0">
                <a:latin typeface="Times New Roman"/>
                <a:ea typeface="Calibri"/>
                <a:cs typeface="Times New Roman"/>
              </a:rPr>
              <a:t>(ze względu na pandemię </a:t>
            </a:r>
            <a:r>
              <a:rPr lang="pl-PL" sz="2400" b="1" dirty="0" err="1" smtClean="0">
                <a:latin typeface="Times New Roman"/>
                <a:ea typeface="Calibri"/>
                <a:cs typeface="Times New Roman"/>
              </a:rPr>
              <a:t>koronawirusa</a:t>
            </a:r>
            <a:r>
              <a:rPr lang="pl-PL" sz="2400" b="1" dirty="0" smtClean="0">
                <a:latin typeface="Times New Roman"/>
                <a:ea typeface="Calibri"/>
                <a:cs typeface="Times New Roman"/>
              </a:rPr>
              <a:t> COVID- 19 </a:t>
            </a:r>
            <a:r>
              <a:rPr lang="pl-PL" sz="2400" dirty="0" smtClean="0">
                <a:latin typeface="Times New Roman"/>
                <a:ea typeface="Calibri"/>
                <a:cs typeface="Times New Roman"/>
              </a:rPr>
              <a:t>realizację projektu przedłużono do </a:t>
            </a:r>
            <a:r>
              <a:rPr lang="pl-PL" sz="2400" b="1" dirty="0" smtClean="0">
                <a:latin typeface="Times New Roman"/>
                <a:ea typeface="Calibri"/>
                <a:cs typeface="Times New Roman"/>
              </a:rPr>
              <a:t>31.12.2020 r.).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  <a:tabLst>
                <a:tab pos="228600" algn="l"/>
                <a:tab pos="449580" algn="l"/>
              </a:tabLst>
            </a:pPr>
            <a:r>
              <a:rPr lang="pl-PL" sz="2400" dirty="0" smtClean="0">
                <a:latin typeface="Times New Roman"/>
                <a:ea typeface="Calibri"/>
                <a:cs typeface="Times New Roman"/>
              </a:rPr>
              <a:t>Wydrukowanie i </a:t>
            </a:r>
            <a:r>
              <a:rPr lang="pl-PL" sz="2400" dirty="0">
                <a:latin typeface="Times New Roman"/>
                <a:ea typeface="Calibri"/>
                <a:cs typeface="Times New Roman"/>
              </a:rPr>
              <a:t>rozpropagowanie plakatów reklamujących ideę projektu, oraz harmonogramu działań. Zakup koszulek </a:t>
            </a:r>
            <a:r>
              <a:rPr lang="pl-PL" sz="2400" dirty="0" smtClean="0">
                <a:latin typeface="Times New Roman"/>
                <a:ea typeface="Calibri"/>
                <a:cs typeface="Times New Roman"/>
              </a:rPr>
              <a:t> z </a:t>
            </a:r>
            <a:r>
              <a:rPr lang="pl-PL" sz="2400" dirty="0">
                <a:latin typeface="Times New Roman"/>
                <a:ea typeface="Calibri"/>
                <a:cs typeface="Times New Roman"/>
              </a:rPr>
              <a:t>nadrukowanym napisem: </a:t>
            </a:r>
            <a:r>
              <a:rPr lang="pl-PL" sz="2400" b="1" dirty="0">
                <a:latin typeface="Palatino Linotype"/>
                <a:ea typeface="Calibri"/>
                <a:cs typeface="Times New Roman"/>
              </a:rPr>
              <a:t>Polski ZŁOTY ma sto lat</a:t>
            </a:r>
            <a:r>
              <a:rPr lang="pl-PL" sz="2400" dirty="0" smtClean="0">
                <a:latin typeface="Palatino Linotype"/>
                <a:ea typeface="Calibri"/>
                <a:cs typeface="Times New Roman"/>
              </a:rPr>
              <a:t>!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  <a:tabLst>
                <a:tab pos="228600" algn="l"/>
                <a:tab pos="449580" algn="l"/>
              </a:tabLst>
            </a:pPr>
            <a:r>
              <a:rPr lang="pl-PL" sz="2400" b="1" dirty="0" smtClean="0">
                <a:latin typeface="Palatino Linotype"/>
                <a:ea typeface="Calibri"/>
                <a:cs typeface="Times New Roman"/>
              </a:rPr>
              <a:t>Targi Edukacyjne na MTP.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  <a:tabLst>
                <a:tab pos="228600" algn="l"/>
                <a:tab pos="449580" algn="l"/>
              </a:tabLst>
            </a:pPr>
            <a:endParaRPr lang="pl-PL" sz="2400" dirty="0">
              <a:latin typeface="Calibri"/>
              <a:ea typeface="Calibri"/>
              <a:cs typeface="Times New Roman"/>
            </a:endParaRPr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83928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ZADANIA PROJEKTU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54954" y="2215662"/>
            <a:ext cx="8825659" cy="4239728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b="1" dirty="0">
                <a:latin typeface="Times New Roman"/>
                <a:ea typeface="Times New Roman"/>
              </a:rPr>
              <a:t>Zaprojektowanie breloków okolicznościowych</a:t>
            </a:r>
            <a:r>
              <a:rPr lang="pl-PL" dirty="0">
                <a:latin typeface="Times New Roman"/>
                <a:ea typeface="Times New Roman"/>
              </a:rPr>
              <a:t> ( przygotowanie i ogłoszenie konkursu dla społeczności uczniowskiej na pomysł i projekt breloka z okazji 100- </a:t>
            </a:r>
            <a:r>
              <a:rPr lang="pl-PL" dirty="0" err="1">
                <a:latin typeface="Times New Roman"/>
                <a:ea typeface="Times New Roman"/>
              </a:rPr>
              <a:t>lecia</a:t>
            </a:r>
            <a:r>
              <a:rPr lang="pl-PL" dirty="0">
                <a:latin typeface="Times New Roman"/>
                <a:ea typeface="Times New Roman"/>
              </a:rPr>
              <a:t>  „Polskiego Złotego”, umieszczenie </a:t>
            </a:r>
            <a:r>
              <a:rPr lang="pl-PL" dirty="0" smtClean="0">
                <a:latin typeface="Times New Roman"/>
                <a:ea typeface="Times New Roman"/>
              </a:rPr>
              <a:t>anonsu </a:t>
            </a:r>
            <a:r>
              <a:rPr lang="pl-PL" dirty="0">
                <a:latin typeface="Times New Roman"/>
                <a:ea typeface="Times New Roman"/>
              </a:rPr>
              <a:t>na stronie szkoły oraz mediach </a:t>
            </a:r>
            <a:r>
              <a:rPr lang="pl-PL" dirty="0" smtClean="0">
                <a:latin typeface="Times New Roman"/>
                <a:ea typeface="Times New Roman"/>
              </a:rPr>
              <a:t>społecznościowych.</a:t>
            </a:r>
          </a:p>
          <a:p>
            <a:pPr marL="457200" indent="-228600" algn="just">
              <a:lnSpc>
                <a:spcPct val="115000"/>
              </a:lnSpc>
              <a:spcBef>
                <a:spcPts val="600"/>
              </a:spcBef>
              <a:tabLst>
                <a:tab pos="228600" algn="l"/>
                <a:tab pos="449580" algn="l"/>
              </a:tabLst>
            </a:pPr>
            <a:r>
              <a:rPr lang="pl-PL" dirty="0">
                <a:latin typeface="Times New Roman"/>
                <a:ea typeface="Calibri"/>
                <a:cs typeface="Times New Roman"/>
              </a:rPr>
              <a:t>Następne wybór projektu i </a:t>
            </a:r>
            <a:r>
              <a:rPr lang="pl-PL" b="1" dirty="0">
                <a:latin typeface="Times New Roman"/>
                <a:ea typeface="Calibri"/>
                <a:cs typeface="Times New Roman"/>
              </a:rPr>
              <a:t>wykonanie prototypu na</a:t>
            </a:r>
            <a:r>
              <a:rPr lang="pl-PL" dirty="0">
                <a:latin typeface="Times New Roman"/>
                <a:ea typeface="Calibri"/>
                <a:cs typeface="Times New Roman"/>
              </a:rPr>
              <a:t> </a:t>
            </a:r>
            <a:r>
              <a:rPr lang="pl-PL" b="1" dirty="0">
                <a:latin typeface="Times New Roman"/>
                <a:ea typeface="Calibri"/>
                <a:cs typeface="Times New Roman"/>
              </a:rPr>
              <a:t>drukarce 3D</a:t>
            </a:r>
            <a:r>
              <a:rPr lang="pl-PL" dirty="0">
                <a:latin typeface="Times New Roman"/>
                <a:ea typeface="Calibri"/>
                <a:cs typeface="Times New Roman"/>
              </a:rPr>
              <a:t> przez Koło Techniczne </a:t>
            </a:r>
            <a:r>
              <a:rPr lang="pl-PL" b="1" dirty="0">
                <a:latin typeface="Times New Roman"/>
                <a:ea typeface="Calibri"/>
                <a:cs typeface="Times New Roman"/>
              </a:rPr>
              <a:t>MECHATRONY,</a:t>
            </a:r>
            <a:r>
              <a:rPr lang="pl-PL" dirty="0">
                <a:latin typeface="Times New Roman"/>
                <a:ea typeface="Calibri"/>
                <a:cs typeface="Times New Roman"/>
              </a:rPr>
              <a:t> wchodzące w skład Spółdzielni Uczniowskiej VZÓR oraz </a:t>
            </a:r>
            <a:r>
              <a:rPr lang="pl-PL" b="1" dirty="0">
                <a:latin typeface="Times New Roman"/>
                <a:ea typeface="Calibri"/>
                <a:cs typeface="Times New Roman"/>
              </a:rPr>
              <a:t>wydrukowanie w firmie zewnętrznej 200 sztuk wybranego breloka</a:t>
            </a:r>
            <a:r>
              <a:rPr lang="pl-PL" dirty="0">
                <a:latin typeface="Times New Roman"/>
                <a:ea typeface="Calibri"/>
                <a:cs typeface="Times New Roman"/>
              </a:rPr>
              <a:t>. </a:t>
            </a:r>
            <a:endParaRPr lang="pl-PL" sz="1600" dirty="0">
              <a:latin typeface="Calibri"/>
              <a:ea typeface="Calibri"/>
              <a:cs typeface="Times New Roman"/>
            </a:endParaRPr>
          </a:p>
          <a:p>
            <a:pPr marL="457200" indent="-228600" algn="just">
              <a:lnSpc>
                <a:spcPct val="115000"/>
              </a:lnSpc>
              <a:spcBef>
                <a:spcPts val="600"/>
              </a:spcBef>
              <a:tabLst>
                <a:tab pos="228600" algn="l"/>
                <a:tab pos="449580" algn="l"/>
              </a:tabLst>
            </a:pPr>
            <a:r>
              <a:rPr lang="pl-PL" b="1" dirty="0">
                <a:latin typeface="Times New Roman"/>
                <a:ea typeface="Calibri"/>
                <a:cs typeface="Times New Roman"/>
              </a:rPr>
              <a:t>Druga wersja breloków okolicznościowych</a:t>
            </a:r>
            <a:r>
              <a:rPr lang="pl-PL" dirty="0">
                <a:latin typeface="Times New Roman"/>
                <a:ea typeface="Calibri"/>
                <a:cs typeface="Times New Roman"/>
              </a:rPr>
              <a:t> również </a:t>
            </a:r>
            <a:r>
              <a:rPr lang="pl-PL" dirty="0" smtClean="0">
                <a:latin typeface="Times New Roman"/>
                <a:ea typeface="Calibri"/>
                <a:cs typeface="Times New Roman"/>
              </a:rPr>
              <a:t>została wyłoniona </a:t>
            </a:r>
            <a:r>
              <a:rPr lang="pl-PL" dirty="0">
                <a:latin typeface="Times New Roman"/>
                <a:ea typeface="Calibri"/>
                <a:cs typeface="Times New Roman"/>
              </a:rPr>
              <a:t>w drodze                               konkursu, </a:t>
            </a:r>
            <a:r>
              <a:rPr lang="pl-PL" dirty="0" smtClean="0">
                <a:latin typeface="Times New Roman"/>
                <a:ea typeface="Calibri"/>
                <a:cs typeface="Times New Roman"/>
              </a:rPr>
              <a:t>była </a:t>
            </a:r>
            <a:r>
              <a:rPr lang="x-none" b="1">
                <a:latin typeface="Times New Roman"/>
                <a:ea typeface="Calibri"/>
                <a:cs typeface="Times New Roman"/>
              </a:rPr>
              <a:t>wycinan</a:t>
            </a:r>
            <a:r>
              <a:rPr lang="pl-PL" b="1" dirty="0">
                <a:latin typeface="Times New Roman"/>
                <a:ea typeface="Calibri"/>
                <a:cs typeface="Times New Roman"/>
              </a:rPr>
              <a:t>a</a:t>
            </a:r>
            <a:r>
              <a:rPr lang="x-none" b="1">
                <a:latin typeface="Times New Roman"/>
                <a:ea typeface="Calibri"/>
                <a:cs typeface="Times New Roman"/>
              </a:rPr>
              <a:t> laserowo  w metalu, </a:t>
            </a:r>
            <a:r>
              <a:rPr lang="pl-PL" b="1" dirty="0">
                <a:latin typeface="Times New Roman"/>
                <a:ea typeface="Calibri"/>
                <a:cs typeface="Times New Roman"/>
              </a:rPr>
              <a:t>a </a:t>
            </a:r>
            <a:r>
              <a:rPr lang="x-none" b="1">
                <a:latin typeface="Times New Roman"/>
                <a:ea typeface="Calibri"/>
                <a:cs typeface="Times New Roman"/>
              </a:rPr>
              <a:t>następnie </a:t>
            </a:r>
            <a:r>
              <a:rPr lang="x-none" b="1" smtClean="0">
                <a:latin typeface="Times New Roman"/>
                <a:ea typeface="Calibri"/>
                <a:cs typeface="Times New Roman"/>
              </a:rPr>
              <a:t>polerowan</a:t>
            </a:r>
            <a:r>
              <a:rPr lang="pl-PL" b="1" dirty="0" smtClean="0">
                <a:latin typeface="Times New Roman"/>
                <a:ea typeface="Calibri"/>
                <a:cs typeface="Times New Roman"/>
              </a:rPr>
              <a:t>a                                     </a:t>
            </a:r>
            <a:r>
              <a:rPr lang="pl-PL" b="1" dirty="0">
                <a:latin typeface="Times New Roman"/>
                <a:ea typeface="Calibri"/>
                <a:cs typeface="Times New Roman"/>
              </a:rPr>
              <a:t>i grawerowana (firma zewnętrzna) - 100 sztuk wykonana z ozdobnym chwostem. Prototyp natomiast wykonany </a:t>
            </a:r>
            <a:r>
              <a:rPr lang="pl-PL" b="1" dirty="0" smtClean="0">
                <a:latin typeface="Times New Roman"/>
                <a:ea typeface="Calibri"/>
                <a:cs typeface="Times New Roman"/>
              </a:rPr>
              <a:t>został </a:t>
            </a:r>
            <a:r>
              <a:rPr lang="pl-PL" b="1" dirty="0">
                <a:latin typeface="Times New Roman"/>
                <a:ea typeface="Calibri"/>
                <a:cs typeface="Times New Roman"/>
              </a:rPr>
              <a:t>przez Koło Techniczne MECHATRONY ze sklejki. </a:t>
            </a:r>
            <a:endParaRPr lang="pl-PL" b="1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228600" algn="l"/>
                <a:tab pos="449580" algn="l"/>
              </a:tabLst>
            </a:pPr>
            <a:r>
              <a:rPr lang="pl-PL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Zaprojektowanie </a:t>
            </a:r>
            <a:r>
              <a:rPr lang="pl-PL" b="1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zakładek do książek i podręczników upamiętniających wydarzenie pt. „Polski złoty ma 100 lat” </a:t>
            </a:r>
            <a:r>
              <a:rPr lang="pl-PL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oraz ich </a:t>
            </a:r>
            <a:r>
              <a:rPr lang="pl-PL" b="1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wydrukowanie w firmie zewnętrznej- 200 szt.</a:t>
            </a:r>
            <a:endParaRPr lang="pl-PL" dirty="0"/>
          </a:p>
          <a:p>
            <a:pPr marL="347472" indent="-347472" algn="just">
              <a:lnSpc>
                <a:spcPct val="115000"/>
              </a:lnSpc>
              <a:spcBef>
                <a:spcPts val="600"/>
              </a:spcBef>
              <a:tabLst>
                <a:tab pos="228600" algn="l"/>
                <a:tab pos="449580" algn="l"/>
              </a:tabLst>
            </a:pPr>
            <a:r>
              <a:rPr lang="pl-PL" b="1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Przygotowanie prototypów zakładek  przez uczniów z koła MECHATRONY.</a:t>
            </a:r>
            <a:endParaRPr lang="pl-PL" dirty="0"/>
          </a:p>
          <a:p>
            <a:pPr marL="457200" indent="-228600" algn="just">
              <a:lnSpc>
                <a:spcPct val="115000"/>
              </a:lnSpc>
              <a:spcBef>
                <a:spcPts val="600"/>
              </a:spcBef>
              <a:tabLst>
                <a:tab pos="228600" algn="l"/>
                <a:tab pos="449580" algn="l"/>
              </a:tabLst>
            </a:pPr>
            <a:endParaRPr lang="pl-PL" sz="1600" dirty="0">
              <a:latin typeface="Calibri"/>
              <a:ea typeface="Calibri"/>
              <a:cs typeface="Times New Roman"/>
            </a:endParaRPr>
          </a:p>
          <a:p>
            <a:pPr>
              <a:buFont typeface="Wingdings" panose="05000000000000000000" pitchFamily="2" charset="2"/>
              <a:buChar char="v"/>
            </a:pPr>
            <a:endParaRPr lang="pl-PL" dirty="0" smtClean="0">
              <a:latin typeface="Times New Roman"/>
              <a:ea typeface="Times New Roman"/>
            </a:endParaRPr>
          </a:p>
          <a:p>
            <a:pPr>
              <a:buFont typeface="Wingdings" panose="05000000000000000000" pitchFamily="2" charset="2"/>
              <a:buChar char="v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4391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 (sala konferencyjna)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 Boardroom" id="{FC33163D-4339-46B1-8EED-24C834239D99}" vid="{EC7F02AD-9687-440F-A9DF-FAA6F22270D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455</TotalTime>
  <Words>937</Words>
  <Application>Microsoft Office PowerPoint</Application>
  <PresentationFormat>Niestandardowy</PresentationFormat>
  <Paragraphs>81</Paragraphs>
  <Slides>32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4" baseType="lpstr">
      <vt:lpstr>Jon (sala konferencyjna)</vt:lpstr>
      <vt:lpstr>Acrobat Document</vt:lpstr>
      <vt:lpstr>  Polski ZŁOTY ma 100 lat!</vt:lpstr>
      <vt:lpstr>UCZNIOWIE ZAANGAŻOWANI                         W PRZYGOTOWANIE KONFERENCJI</vt:lpstr>
      <vt:lpstr>UCZNIOWIE ZAANGAŻOWANI                         W PRZYGOTOWANIE KONFERENCJI</vt:lpstr>
      <vt:lpstr>Prezentacja programu PowerPoint</vt:lpstr>
      <vt:lpstr> ZAPRASZAMY</vt:lpstr>
      <vt:lpstr>CELE PROJEKTU</vt:lpstr>
      <vt:lpstr>GRUPA DOCELOWA</vt:lpstr>
      <vt:lpstr>PROMOCJA PROJEKTU</vt:lpstr>
      <vt:lpstr>ZADANIA PROJEKTU</vt:lpstr>
      <vt:lpstr>KOSZULKI Z NADRUKIEM PRZYGOTOWANE NA KONFERENCJĘ POSUMOWUJĄCĄ PROJEKT</vt:lpstr>
      <vt:lpstr>ORGANIZATORZY KONFERENCJI</vt:lpstr>
      <vt:lpstr>PROTOTYPY BRELOKÓW WYKONANE NA DRUKARCE 3 D PROJEKTY UCZNIOWSKIE</vt:lpstr>
      <vt:lpstr>PROTOTYPY BRELOKÓW WYKONANE NA DRUKARCE 3 D PROJEKTY UCZNIOWSKIE</vt:lpstr>
      <vt:lpstr>PROTOTYPY BRELOKÓW WYKONANE NA DRUKARCE 3 D PROJEKTY UCZNIOWSKIE</vt:lpstr>
      <vt:lpstr> BRELOK WYDRUKOWANY W FIRMIE ZEWĘTRZNEJ</vt:lpstr>
      <vt:lpstr>BRELOKI WYDRUKOWANE W FIRMIE ZEWNĘTRZNEJ</vt:lpstr>
      <vt:lpstr>PROTOTYPY ZAKŁADEK DO KSIĄŻEK WYDRUKOWANE NA DRUKARCE 3D</vt:lpstr>
      <vt:lpstr>PROTOTYPY ZAKŁADEK DO KSIĄŻEK WYDRUKOWANE NA DRUKARCE 3D</vt:lpstr>
      <vt:lpstr>PROTOTYPY ZAKŁADEK DO KSIĄŻEK WYDRUKOWANE NA DRUKARCE 3D</vt:lpstr>
      <vt:lpstr>  ZAKŁADKI WYDRUKOWANE                      W FIRMIE ZEWNĘTRZNEJ</vt:lpstr>
      <vt:lpstr>PROTOTYPY ŻETONÓW:</vt:lpstr>
      <vt:lpstr>KALENDARZE 2020 Zaprojektowanie i wykonanie „koło- notesu z kalendarzem na rok 2020”                      z hasłem przewodnim „Polski ZŁOTY ma sto lat</vt:lpstr>
      <vt:lpstr>ZAJĘCIA DODATKOWE…</vt:lpstr>
      <vt:lpstr>WYSTAWY W HOLU SZKOŁY</vt:lpstr>
      <vt:lpstr>GABLOTY ZAKUPIONE Z PROJEKTU                 Z PRZYGOTOWANĄ EKSPOZYCJĄ „Złoty symbolem narodowej niepodległości, dumy i stabilności ekonomicznej”- 100 lat </vt:lpstr>
      <vt:lpstr>GABLOTY ZAKUPIONE Z PROJEKTU                 Z PRZYGOTOWANĄ EKSPOZYCJĄ „Złoty symbolem narodowej niepodległości, dumy i stabilności ekonomicznej”- 100 lat </vt:lpstr>
      <vt:lpstr>WYSTAWA ZE SŁOWAMI WŁADYSŁAWA GRABSKIEGO DOT. AUTORYTETU:</vt:lpstr>
      <vt:lpstr>AUTORYTET…</vt:lpstr>
      <vt:lpstr>WŁADYSŁAW GRABSKI</vt:lpstr>
      <vt:lpstr> JAKO MINISTER SKARBU, DWUKROTNY PREMIER II RZECZYPOSPOLITEJ, AUTOR REFORMY WALUTOWEJ .</vt:lpstr>
      <vt:lpstr>EDWARD TAYLOR –wybitny ekonomista XX wieku napisał o dziele WŁADYSŁAWA GRABSKIEGO:</vt:lpstr>
      <vt:lpstr>DZIĘKUJEMY ZA UWAGĘ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Kształcenie ustawiczne</dc:title>
  <dc:creator>Admin</dc:creator>
  <cp:lastModifiedBy>Violetta Lenarczyk</cp:lastModifiedBy>
  <cp:revision>117</cp:revision>
  <dcterms:created xsi:type="dcterms:W3CDTF">2020-06-16T12:27:44Z</dcterms:created>
  <dcterms:modified xsi:type="dcterms:W3CDTF">2020-10-17T19:55:00Z</dcterms:modified>
</cp:coreProperties>
</file>