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1" r:id="rId3"/>
    <p:sldId id="293" r:id="rId4"/>
    <p:sldId id="294" r:id="rId5"/>
    <p:sldId id="292" r:id="rId6"/>
    <p:sldId id="260" r:id="rId7"/>
    <p:sldId id="261" r:id="rId8"/>
    <p:sldId id="263" r:id="rId9"/>
    <p:sldId id="265" r:id="rId10"/>
    <p:sldId id="298" r:id="rId11"/>
    <p:sldId id="297" r:id="rId12"/>
    <p:sldId id="268" r:id="rId13"/>
    <p:sldId id="287" r:id="rId14"/>
    <p:sldId id="296" r:id="rId15"/>
    <p:sldId id="322" r:id="rId16"/>
    <p:sldId id="288" r:id="rId17"/>
    <p:sldId id="289" r:id="rId18"/>
    <p:sldId id="269" r:id="rId19"/>
    <p:sldId id="270" r:id="rId20"/>
    <p:sldId id="271" r:id="rId21"/>
    <p:sldId id="273" r:id="rId22"/>
    <p:sldId id="274" r:id="rId23"/>
    <p:sldId id="295" r:id="rId24"/>
    <p:sldId id="280" r:id="rId25"/>
    <p:sldId id="281" r:id="rId26"/>
    <p:sldId id="284" r:id="rId27"/>
    <p:sldId id="285" r:id="rId28"/>
    <p:sldId id="300" r:id="rId29"/>
    <p:sldId id="303" r:id="rId30"/>
    <p:sldId id="301" r:id="rId31"/>
    <p:sldId id="302" r:id="rId32"/>
    <p:sldId id="304" r:id="rId33"/>
    <p:sldId id="305" r:id="rId34"/>
    <p:sldId id="306" r:id="rId35"/>
    <p:sldId id="307" r:id="rId36"/>
    <p:sldId id="308" r:id="rId37"/>
    <p:sldId id="309" r:id="rId38"/>
    <p:sldId id="310" r:id="rId39"/>
    <p:sldId id="311" r:id="rId40"/>
    <p:sldId id="316" r:id="rId41"/>
    <p:sldId id="317" r:id="rId42"/>
    <p:sldId id="318" r:id="rId43"/>
    <p:sldId id="319" r:id="rId44"/>
    <p:sldId id="320" r:id="rId45"/>
    <p:sldId id="321" r:id="rId46"/>
    <p:sldId id="312" r:id="rId47"/>
    <p:sldId id="313" r:id="rId48"/>
    <p:sldId id="314" r:id="rId49"/>
    <p:sldId id="315" r:id="rId50"/>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015" autoAdjust="0"/>
    <p:restoredTop sz="94660"/>
  </p:normalViewPr>
  <p:slideViewPr>
    <p:cSldViewPr>
      <p:cViewPr varScale="1">
        <p:scale>
          <a:sx n="68" d="100"/>
          <a:sy n="68" d="100"/>
        </p:scale>
        <p:origin x="-1212"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6"/>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D5BB3533-541D-4260-BBAA-F398A07FC3CB}" type="datetimeFigureOut">
              <a:rPr lang="pl-PL" smtClean="0"/>
              <a:pPr/>
              <a:t>30.06.2019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5902C50-B4C1-45EB-A8FA-6F9154790132}" type="slidenum">
              <a:rPr lang="pl-PL" smtClean="0"/>
              <a:pPr/>
              <a:t>‹#›</a:t>
            </a:fld>
            <a:endParaRPr lang="pl-PL"/>
          </a:p>
        </p:txBody>
      </p:sp>
    </p:spTree>
    <p:extLst>
      <p:ext uri="{BB962C8B-B14F-4D97-AF65-F5344CB8AC3E}">
        <p14:creationId xmlns:p14="http://schemas.microsoft.com/office/powerpoint/2010/main" xmlns="" val="3599922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5BB3533-541D-4260-BBAA-F398A07FC3CB}" type="datetimeFigureOut">
              <a:rPr lang="pl-PL" smtClean="0"/>
              <a:pPr/>
              <a:t>30.06.2019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5902C50-B4C1-45EB-A8FA-6F9154790132}" type="slidenum">
              <a:rPr lang="pl-PL" smtClean="0"/>
              <a:pPr/>
              <a:t>‹#›</a:t>
            </a:fld>
            <a:endParaRPr lang="pl-PL"/>
          </a:p>
        </p:txBody>
      </p:sp>
    </p:spTree>
    <p:extLst>
      <p:ext uri="{BB962C8B-B14F-4D97-AF65-F5344CB8AC3E}">
        <p14:creationId xmlns:p14="http://schemas.microsoft.com/office/powerpoint/2010/main" xmlns="" val="4120036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9"/>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9"/>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5BB3533-541D-4260-BBAA-F398A07FC3CB}" type="datetimeFigureOut">
              <a:rPr lang="pl-PL" smtClean="0"/>
              <a:pPr/>
              <a:t>30.06.2019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5902C50-B4C1-45EB-A8FA-6F9154790132}" type="slidenum">
              <a:rPr lang="pl-PL" smtClean="0"/>
              <a:pPr/>
              <a:t>‹#›</a:t>
            </a:fld>
            <a:endParaRPr lang="pl-PL"/>
          </a:p>
        </p:txBody>
      </p:sp>
    </p:spTree>
    <p:extLst>
      <p:ext uri="{BB962C8B-B14F-4D97-AF65-F5344CB8AC3E}">
        <p14:creationId xmlns:p14="http://schemas.microsoft.com/office/powerpoint/2010/main" xmlns="" val="3921243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D5BB3533-541D-4260-BBAA-F398A07FC3CB}" type="datetimeFigureOut">
              <a:rPr lang="pl-PL" smtClean="0"/>
              <a:pPr/>
              <a:t>30.06.2019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5902C50-B4C1-45EB-A8FA-6F9154790132}" type="slidenum">
              <a:rPr lang="pl-PL" smtClean="0"/>
              <a:pPr/>
              <a:t>‹#›</a:t>
            </a:fld>
            <a:endParaRPr lang="pl-PL"/>
          </a:p>
        </p:txBody>
      </p:sp>
    </p:spTree>
    <p:extLst>
      <p:ext uri="{BB962C8B-B14F-4D97-AF65-F5344CB8AC3E}">
        <p14:creationId xmlns:p14="http://schemas.microsoft.com/office/powerpoint/2010/main" xmlns="" val="1840143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D5BB3533-541D-4260-BBAA-F398A07FC3CB}" type="datetimeFigureOut">
              <a:rPr lang="pl-PL" smtClean="0"/>
              <a:pPr/>
              <a:t>30.06.2019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E5902C50-B4C1-45EB-A8FA-6F9154790132}" type="slidenum">
              <a:rPr lang="pl-PL" smtClean="0"/>
              <a:pPr/>
              <a:t>‹#›</a:t>
            </a:fld>
            <a:endParaRPr lang="pl-PL"/>
          </a:p>
        </p:txBody>
      </p:sp>
    </p:spTree>
    <p:extLst>
      <p:ext uri="{BB962C8B-B14F-4D97-AF65-F5344CB8AC3E}">
        <p14:creationId xmlns:p14="http://schemas.microsoft.com/office/powerpoint/2010/main" xmlns="" val="1265048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D5BB3533-541D-4260-BBAA-F398A07FC3CB}" type="datetimeFigureOut">
              <a:rPr lang="pl-PL" smtClean="0"/>
              <a:pPr/>
              <a:t>30.06.2019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5902C50-B4C1-45EB-A8FA-6F9154790132}" type="slidenum">
              <a:rPr lang="pl-PL" smtClean="0"/>
              <a:pPr/>
              <a:t>‹#›</a:t>
            </a:fld>
            <a:endParaRPr lang="pl-PL"/>
          </a:p>
        </p:txBody>
      </p:sp>
    </p:spTree>
    <p:extLst>
      <p:ext uri="{BB962C8B-B14F-4D97-AF65-F5344CB8AC3E}">
        <p14:creationId xmlns:p14="http://schemas.microsoft.com/office/powerpoint/2010/main" xmlns="" val="397520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D5BB3533-541D-4260-BBAA-F398A07FC3CB}" type="datetimeFigureOut">
              <a:rPr lang="pl-PL" smtClean="0"/>
              <a:pPr/>
              <a:t>30.06.2019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E5902C50-B4C1-45EB-A8FA-6F9154790132}" type="slidenum">
              <a:rPr lang="pl-PL" smtClean="0"/>
              <a:pPr/>
              <a:t>‹#›</a:t>
            </a:fld>
            <a:endParaRPr lang="pl-PL"/>
          </a:p>
        </p:txBody>
      </p:sp>
    </p:spTree>
    <p:extLst>
      <p:ext uri="{BB962C8B-B14F-4D97-AF65-F5344CB8AC3E}">
        <p14:creationId xmlns:p14="http://schemas.microsoft.com/office/powerpoint/2010/main" xmlns="" val="825502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D5BB3533-541D-4260-BBAA-F398A07FC3CB}" type="datetimeFigureOut">
              <a:rPr lang="pl-PL" smtClean="0"/>
              <a:pPr/>
              <a:t>30.06.2019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E5902C50-B4C1-45EB-A8FA-6F9154790132}" type="slidenum">
              <a:rPr lang="pl-PL" smtClean="0"/>
              <a:pPr/>
              <a:t>‹#›</a:t>
            </a:fld>
            <a:endParaRPr lang="pl-PL"/>
          </a:p>
        </p:txBody>
      </p:sp>
    </p:spTree>
    <p:extLst>
      <p:ext uri="{BB962C8B-B14F-4D97-AF65-F5344CB8AC3E}">
        <p14:creationId xmlns:p14="http://schemas.microsoft.com/office/powerpoint/2010/main" xmlns="" val="351006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D5BB3533-541D-4260-BBAA-F398A07FC3CB}" type="datetimeFigureOut">
              <a:rPr lang="pl-PL" smtClean="0"/>
              <a:pPr/>
              <a:t>30.06.2019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E5902C50-B4C1-45EB-A8FA-6F9154790132}" type="slidenum">
              <a:rPr lang="pl-PL" smtClean="0"/>
              <a:pPr/>
              <a:t>‹#›</a:t>
            </a:fld>
            <a:endParaRPr lang="pl-PL"/>
          </a:p>
        </p:txBody>
      </p:sp>
    </p:spTree>
    <p:extLst>
      <p:ext uri="{BB962C8B-B14F-4D97-AF65-F5344CB8AC3E}">
        <p14:creationId xmlns:p14="http://schemas.microsoft.com/office/powerpoint/2010/main" xmlns="" val="163443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1"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D5BB3533-541D-4260-BBAA-F398A07FC3CB}" type="datetimeFigureOut">
              <a:rPr lang="pl-PL" smtClean="0"/>
              <a:pPr/>
              <a:t>30.06.2019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5902C50-B4C1-45EB-A8FA-6F9154790132}" type="slidenum">
              <a:rPr lang="pl-PL" smtClean="0"/>
              <a:pPr/>
              <a:t>‹#›</a:t>
            </a:fld>
            <a:endParaRPr lang="pl-PL"/>
          </a:p>
        </p:txBody>
      </p:sp>
    </p:spTree>
    <p:extLst>
      <p:ext uri="{BB962C8B-B14F-4D97-AF65-F5344CB8AC3E}">
        <p14:creationId xmlns:p14="http://schemas.microsoft.com/office/powerpoint/2010/main" xmlns="" val="2032777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1"/>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D5BB3533-541D-4260-BBAA-F398A07FC3CB}" type="datetimeFigureOut">
              <a:rPr lang="pl-PL" smtClean="0"/>
              <a:pPr/>
              <a:t>30.06.2019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E5902C50-B4C1-45EB-A8FA-6F9154790132}" type="slidenum">
              <a:rPr lang="pl-PL" smtClean="0"/>
              <a:pPr/>
              <a:t>‹#›</a:t>
            </a:fld>
            <a:endParaRPr lang="pl-PL"/>
          </a:p>
        </p:txBody>
      </p:sp>
    </p:spTree>
    <p:extLst>
      <p:ext uri="{BB962C8B-B14F-4D97-AF65-F5344CB8AC3E}">
        <p14:creationId xmlns:p14="http://schemas.microsoft.com/office/powerpoint/2010/main" xmlns="" val="307803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6000" b="-6000"/>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BB3533-541D-4260-BBAA-F398A07FC3CB}" type="datetimeFigureOut">
              <a:rPr lang="pl-PL" smtClean="0"/>
              <a:pPr/>
              <a:t>30.06.2019</a:t>
            </a:fld>
            <a:endParaRPr lang="pl-PL"/>
          </a:p>
        </p:txBody>
      </p:sp>
      <p:sp>
        <p:nvSpPr>
          <p:cNvPr id="5" name="Symbol zastępczy stopki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902C50-B4C1-45EB-A8FA-6F9154790132}" type="slidenum">
              <a:rPr lang="pl-PL" smtClean="0"/>
              <a:pPr/>
              <a:t>‹#›</a:t>
            </a:fld>
            <a:endParaRPr lang="pl-PL"/>
          </a:p>
        </p:txBody>
      </p:sp>
    </p:spTree>
    <p:extLst>
      <p:ext uri="{BB962C8B-B14F-4D97-AF65-F5344CB8AC3E}">
        <p14:creationId xmlns:p14="http://schemas.microsoft.com/office/powerpoint/2010/main" xmlns="" val="2014794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3568" y="1196753"/>
            <a:ext cx="7772400" cy="1470025"/>
          </a:xfrm>
        </p:spPr>
        <p:txBody>
          <a:bodyPr>
            <a:noAutofit/>
          </a:bodyPr>
          <a:lstStyle/>
          <a:p>
            <a:r>
              <a:rPr lang="pl-PL" sz="6000" b="1" dirty="0" smtClean="0">
                <a:solidFill>
                  <a:srgbClr val="0070C0"/>
                </a:solidFill>
                <a:latin typeface="Eras Bold ITC" pitchFamily="34" charset="0"/>
              </a:rPr>
              <a:t>SU</a:t>
            </a:r>
            <a:br>
              <a:rPr lang="pl-PL" sz="6000" b="1" dirty="0" smtClean="0">
                <a:solidFill>
                  <a:srgbClr val="0070C0"/>
                </a:solidFill>
                <a:latin typeface="Eras Bold ITC" pitchFamily="34" charset="0"/>
              </a:rPr>
            </a:br>
            <a:r>
              <a:rPr lang="pl-PL" sz="6000" b="1" dirty="0" smtClean="0">
                <a:solidFill>
                  <a:srgbClr val="0070C0"/>
                </a:solidFill>
                <a:latin typeface="Eras Bold ITC" pitchFamily="34" charset="0"/>
              </a:rPr>
              <a:t>VZÓR</a:t>
            </a:r>
            <a:endParaRPr lang="pl-PL" sz="6000" dirty="0">
              <a:solidFill>
                <a:srgbClr val="0070C0"/>
              </a:solidFill>
              <a:latin typeface="Eras Bold ITC" pitchFamily="34" charset="0"/>
            </a:endParaRPr>
          </a:p>
        </p:txBody>
      </p:sp>
      <p:sp>
        <p:nvSpPr>
          <p:cNvPr id="3" name="Podtytuł 2"/>
          <p:cNvSpPr>
            <a:spLocks noGrp="1"/>
          </p:cNvSpPr>
          <p:nvPr>
            <p:ph type="subTitle" idx="1"/>
          </p:nvPr>
        </p:nvSpPr>
        <p:spPr>
          <a:xfrm>
            <a:off x="1043608" y="3645025"/>
            <a:ext cx="7416824" cy="2664296"/>
          </a:xfrm>
        </p:spPr>
        <p:txBody>
          <a:bodyPr>
            <a:normAutofit fontScale="55000" lnSpcReduction="20000"/>
          </a:bodyPr>
          <a:lstStyle/>
          <a:p>
            <a:r>
              <a:rPr lang="pl-PL" dirty="0" smtClean="0">
                <a:solidFill>
                  <a:schemeClr val="tx1"/>
                </a:solidFill>
              </a:rPr>
              <a:t>W ROKU SZKOLNYM</a:t>
            </a:r>
            <a:r>
              <a:rPr lang="pl-PL" b="1" dirty="0" smtClean="0">
                <a:solidFill>
                  <a:schemeClr val="tx1"/>
                </a:solidFill>
              </a:rPr>
              <a:t> 2018/2019 SU VZÓR  </a:t>
            </a:r>
            <a:r>
              <a:rPr lang="pl-PL" dirty="0" smtClean="0">
                <a:solidFill>
                  <a:schemeClr val="tx1"/>
                </a:solidFill>
              </a:rPr>
              <a:t>REALIZOWAŁA WYGRANY PROJEKT</a:t>
            </a:r>
          </a:p>
          <a:p>
            <a:r>
              <a:rPr lang="pl-PL" b="1" dirty="0" smtClean="0">
                <a:solidFill>
                  <a:schemeClr val="tx1"/>
                </a:solidFill>
              </a:rPr>
              <a:t>GRANT 5.000 złotych </a:t>
            </a:r>
            <a:r>
              <a:rPr lang="pl-PL" dirty="0" smtClean="0">
                <a:solidFill>
                  <a:schemeClr val="tx1"/>
                </a:solidFill>
              </a:rPr>
              <a:t> </a:t>
            </a:r>
            <a:r>
              <a:rPr lang="pl-PL" b="1" dirty="0" smtClean="0">
                <a:solidFill>
                  <a:schemeClr val="tx1"/>
                </a:solidFill>
              </a:rPr>
              <a:t>NARODOWEGO BANKU POLSKIEGO</a:t>
            </a:r>
          </a:p>
          <a:p>
            <a:r>
              <a:rPr lang="pl-PL" dirty="0" smtClean="0">
                <a:solidFill>
                  <a:schemeClr val="tx1"/>
                </a:solidFill>
              </a:rPr>
              <a:t> </a:t>
            </a:r>
            <a:r>
              <a:rPr lang="pl-PL" b="1" i="1" dirty="0" smtClean="0">
                <a:solidFill>
                  <a:schemeClr val="tx1"/>
                </a:solidFill>
              </a:rPr>
              <a:t>„ My Polacy , niepodlegli,</a:t>
            </a:r>
          </a:p>
          <a:p>
            <a:r>
              <a:rPr lang="pl-PL" b="1" i="1" dirty="0" smtClean="0">
                <a:solidFill>
                  <a:schemeClr val="tx1"/>
                </a:solidFill>
              </a:rPr>
              <a:t>przedsiębiorczy”. </a:t>
            </a:r>
          </a:p>
          <a:p>
            <a:endParaRPr lang="pl-PL" b="1" i="1" dirty="0" smtClean="0">
              <a:solidFill>
                <a:schemeClr val="tx1"/>
              </a:solidFill>
            </a:endParaRPr>
          </a:p>
          <a:p>
            <a:r>
              <a:rPr lang="pl-PL" b="1" i="1" dirty="0" smtClean="0">
                <a:solidFill>
                  <a:schemeClr val="tx1"/>
                </a:solidFill>
              </a:rPr>
              <a:t>PROJEKT PRZYGOTOWALI CZŁONKOWIE SPÓŁDZIELNI VZÓR</a:t>
            </a:r>
          </a:p>
          <a:p>
            <a:r>
              <a:rPr lang="pl-PL" b="1" i="1" dirty="0" smtClean="0">
                <a:solidFill>
                  <a:schemeClr val="tx1"/>
                </a:solidFill>
              </a:rPr>
              <a:t>  A ZGŁOSIŁY DO OGÓLNOPOLSKIEGO KONKURSU OPIEKUNOWIE VZORU</a:t>
            </a:r>
          </a:p>
          <a:p>
            <a:r>
              <a:rPr lang="pl-PL" b="1" i="1" dirty="0" smtClean="0">
                <a:solidFill>
                  <a:schemeClr val="tx1"/>
                </a:solidFill>
              </a:rPr>
              <a:t>P. PROF. BEATA MARCINIAK</a:t>
            </a:r>
          </a:p>
          <a:p>
            <a:r>
              <a:rPr lang="pl-PL" b="1" i="1" dirty="0" smtClean="0">
                <a:solidFill>
                  <a:schemeClr val="tx1"/>
                </a:solidFill>
              </a:rPr>
              <a:t>P. PROF.  VIOLETTA LENARCZYK</a:t>
            </a:r>
          </a:p>
          <a:p>
            <a:endParaRPr lang="pl-PL" b="1" i="1" dirty="0" smtClean="0">
              <a:solidFill>
                <a:schemeClr val="tx1"/>
              </a:solidFill>
            </a:endParaRPr>
          </a:p>
          <a:p>
            <a:endParaRPr lang="pl-PL" b="1" i="1" dirty="0" smtClean="0">
              <a:solidFill>
                <a:schemeClr val="tx1"/>
              </a:solidFill>
            </a:endParaRPr>
          </a:p>
          <a:p>
            <a:endParaRPr lang="pl-PL" b="1" i="1" dirty="0">
              <a:solidFill>
                <a:schemeClr val="tx1"/>
              </a:solidFill>
            </a:endParaRPr>
          </a:p>
        </p:txBody>
      </p:sp>
      <p:pic>
        <p:nvPicPr>
          <p:cNvPr id="4" name="Obraz 3" descr="C:\Users\Beata\Desktop\NIEPODLEGŁOŚĆ-PROJEKT-RAPORTY\20181018_101410.jpg"/>
          <p:cNvPicPr/>
          <p:nvPr/>
        </p:nvPicPr>
        <p:blipFill>
          <a:blip r:embed="rId2" cstate="print"/>
          <a:srcRect/>
          <a:stretch>
            <a:fillRect/>
          </a:stretch>
        </p:blipFill>
        <p:spPr bwMode="auto">
          <a:xfrm>
            <a:off x="5868144" y="188640"/>
            <a:ext cx="3131840" cy="18722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Symbol zastępczy zawartości 3" descr="C:\Users\Beata\Desktop\PROJEKT NBP\Niepodległość (1).jpg"/>
          <p:cNvPicPr>
            <a:picLocks/>
          </p:cNvPicPr>
          <p:nvPr/>
        </p:nvPicPr>
        <p:blipFill>
          <a:blip r:embed="rId3" cstate="print"/>
          <a:srcRect/>
          <a:stretch>
            <a:fillRect/>
          </a:stretch>
        </p:blipFill>
        <p:spPr bwMode="auto">
          <a:xfrm>
            <a:off x="251520" y="188640"/>
            <a:ext cx="2915816" cy="18722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468010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260648"/>
            <a:ext cx="8676456" cy="1143000"/>
          </a:xfrm>
        </p:spPr>
        <p:txBody>
          <a:bodyPr>
            <a:normAutofit fontScale="90000"/>
          </a:bodyPr>
          <a:lstStyle/>
          <a:p>
            <a:r>
              <a:rPr lang="pl-PL" sz="2800" b="1" dirty="0" smtClean="0">
                <a:solidFill>
                  <a:srgbClr val="0070C0"/>
                </a:solidFill>
              </a:rPr>
              <a:t>ZAPROSZENI GOŚCIE OTRZYMYWALI  NASZE BRELOKI PATRIOTYCZNE </a:t>
            </a:r>
            <a:br>
              <a:rPr lang="pl-PL" sz="2800" b="1" dirty="0" smtClean="0">
                <a:solidFill>
                  <a:srgbClr val="0070C0"/>
                </a:solidFill>
              </a:rPr>
            </a:br>
            <a:r>
              <a:rPr lang="pl-PL" sz="2200" b="1" dirty="0" smtClean="0"/>
              <a:t>PODCZAS UROCZYSTOŚCI  ZWIĄZANYCH Z OBCHODAMI ODZYSKANIA NIEPODLEGŁOŚCI</a:t>
            </a:r>
            <a:endParaRPr lang="pl-PL" sz="2200" b="1" dirty="0"/>
          </a:p>
        </p:txBody>
      </p:sp>
      <p:pic>
        <p:nvPicPr>
          <p:cNvPr id="3" name="Obraz 2" descr="C:\Users\Beata\Desktop\NOWY ROK SZKOLNY 2018-19\PROJEKT NBP\BRELOKI PATRIOTYCZNE\BRELOKI-MACIEJ KENDZIA-D.RUNOWSKA.jpg"/>
          <p:cNvPicPr/>
          <p:nvPr/>
        </p:nvPicPr>
        <p:blipFill>
          <a:blip r:embed="rId2" cstate="print"/>
          <a:srcRect/>
          <a:stretch>
            <a:fillRect/>
          </a:stretch>
        </p:blipFill>
        <p:spPr bwMode="auto">
          <a:xfrm>
            <a:off x="2339752" y="1772816"/>
            <a:ext cx="4464496" cy="28083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Obraz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3569" y="4797153"/>
            <a:ext cx="3073791" cy="17728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Obraz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724129" y="4853447"/>
            <a:ext cx="2868743" cy="16445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2074242"/>
          </a:xfrm>
        </p:spPr>
        <p:txBody>
          <a:bodyPr>
            <a:noAutofit/>
          </a:bodyPr>
          <a:lstStyle/>
          <a:p>
            <a:r>
              <a:rPr lang="pl-PL" sz="2400" b="1" dirty="0" smtClean="0"/>
              <a:t/>
            </a:r>
            <a:br>
              <a:rPr lang="pl-PL" sz="2400" b="1" dirty="0" smtClean="0"/>
            </a:br>
            <a:r>
              <a:rPr lang="pl-PL" sz="2000" b="1" dirty="0" smtClean="0">
                <a:latin typeface="Eras Bold ITC" pitchFamily="34" charset="0"/>
              </a:rPr>
              <a:t>KOROWÓD ŚW. MARCINA</a:t>
            </a:r>
            <a:br>
              <a:rPr lang="pl-PL" sz="2000" b="1" dirty="0" smtClean="0">
                <a:latin typeface="Eras Bold ITC" pitchFamily="34" charset="0"/>
              </a:rPr>
            </a:br>
            <a:r>
              <a:rPr lang="pl-PL" sz="2000" b="1" dirty="0" smtClean="0">
                <a:latin typeface="Eras Bold ITC" pitchFamily="34" charset="0"/>
              </a:rPr>
              <a:t>11.11.2019- POZNAŃ UL. ŚW. MARCIN</a:t>
            </a:r>
            <a:r>
              <a:rPr lang="pl-PL" sz="2000" b="1" dirty="0" smtClean="0"/>
              <a:t/>
            </a:r>
            <a:br>
              <a:rPr lang="pl-PL" sz="2000" b="1" dirty="0" smtClean="0"/>
            </a:br>
            <a:r>
              <a:rPr lang="pl-PL" sz="2000" b="1" u="sng" dirty="0" smtClean="0">
                <a:solidFill>
                  <a:srgbClr val="0070C0"/>
                </a:solidFill>
                <a:latin typeface="Eras Bold ITC" pitchFamily="34" charset="0"/>
              </a:rPr>
              <a:t>JAK CO ROKU </a:t>
            </a:r>
            <a:r>
              <a:rPr lang="pl-PL" sz="2000" b="1" u="sng" dirty="0" smtClean="0">
                <a:latin typeface="Eras Bold ITC" pitchFamily="34" charset="0"/>
              </a:rPr>
              <a:t>NASI</a:t>
            </a:r>
            <a:r>
              <a:rPr lang="pl-PL" sz="2000" b="1" u="sng" dirty="0" smtClean="0">
                <a:solidFill>
                  <a:srgbClr val="0070C0"/>
                </a:solidFill>
                <a:latin typeface="Eras Bold ITC" pitchFamily="34" charset="0"/>
              </a:rPr>
              <a:t>  „MUNDUROWI”  z  </a:t>
            </a:r>
            <a:r>
              <a:rPr lang="pl-PL" sz="2000" b="1" u="sng" dirty="0" smtClean="0">
                <a:latin typeface="Eras Bold ITC" pitchFamily="34" charset="0"/>
              </a:rPr>
              <a:t>VZOR- u  </a:t>
            </a:r>
            <a:r>
              <a:rPr lang="pl-PL" sz="2000" b="1" u="sng" dirty="0" smtClean="0">
                <a:solidFill>
                  <a:srgbClr val="0070C0"/>
                </a:solidFill>
                <a:latin typeface="Eras Bold ITC" pitchFamily="34" charset="0"/>
              </a:rPr>
              <a:t>REPREZENTOWALI NASZĄ SZKOŁĘ  W BARWACH NARODOWYCH – </a:t>
            </a:r>
            <a:r>
              <a:rPr lang="pl-PL" sz="2000" b="1" u="sng" dirty="0" smtClean="0">
                <a:latin typeface="Eras Bold ITC" pitchFamily="34" charset="0"/>
              </a:rPr>
              <a:t>TYM RAZEM </a:t>
            </a:r>
            <a:r>
              <a:rPr lang="pl-PL" sz="2000" b="1" u="sng" dirty="0" smtClean="0">
                <a:solidFill>
                  <a:srgbClr val="0070C0"/>
                </a:solidFill>
                <a:latin typeface="Eras Bold ITC" pitchFamily="34" charset="0"/>
              </a:rPr>
              <a:t>W MUNDURACH                                            I BIAŁO- CZERWONYCH PELERYNACH  </a:t>
            </a:r>
            <a:r>
              <a:rPr lang="pl-PL" sz="2000" b="1" u="sng" dirty="0" smtClean="0">
                <a:solidFill>
                  <a:srgbClr val="C00000"/>
                </a:solidFill>
                <a:latin typeface="Eras Bold ITC" pitchFamily="34" charset="0"/>
              </a:rPr>
              <a:t>ZAKUPIONYCH                        Z GRANTU NBP ROZDAWALI CHORĄGIEWKI </a:t>
            </a:r>
            <a:r>
              <a:rPr lang="pl-PL" sz="2000" b="1" u="sng" dirty="0" smtClean="0">
                <a:solidFill>
                  <a:srgbClr val="C00000"/>
                </a:solidFill>
                <a:latin typeface="Eras Bold ITC" pitchFamily="34" charset="0"/>
                <a:sym typeface="Wingdings" pitchFamily="2" charset="2"/>
              </a:rPr>
              <a:t></a:t>
            </a:r>
            <a:endParaRPr lang="pl-PL" sz="2000" b="1" u="sng" dirty="0">
              <a:solidFill>
                <a:srgbClr val="C00000"/>
              </a:solidFill>
              <a:latin typeface="Eras Bold ITC" pitchFamily="34" charset="0"/>
            </a:endParaRPr>
          </a:p>
        </p:txBody>
      </p:sp>
      <p:pic>
        <p:nvPicPr>
          <p:cNvPr id="1026" name="Picture 2" descr="C:\Users\Beata\Desktop\NOWY ROK SZKOLNY 2018-19\PROJEKT NBP\ZDJĘCIA DO KALENDARZA\1..JPG"/>
          <p:cNvPicPr>
            <a:picLocks noChangeAspect="1" noChangeArrowheads="1"/>
          </p:cNvPicPr>
          <p:nvPr/>
        </p:nvPicPr>
        <p:blipFill>
          <a:blip r:embed="rId2" cstate="print"/>
          <a:srcRect/>
          <a:stretch>
            <a:fillRect/>
          </a:stretch>
        </p:blipFill>
        <p:spPr bwMode="auto">
          <a:xfrm>
            <a:off x="0" y="3506142"/>
            <a:ext cx="4716016" cy="33518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7" name="Picture 3" descr="C:\Users\Beata\Desktop\NOWY ROK SZKOLNY 2018-19\PROJEKT NBP\ZDJĘCIA DO KALENDARZA\3..JPG"/>
          <p:cNvPicPr>
            <a:picLocks noChangeAspect="1" noChangeArrowheads="1"/>
          </p:cNvPicPr>
          <p:nvPr/>
        </p:nvPicPr>
        <p:blipFill>
          <a:blip r:embed="rId3" cstate="print"/>
          <a:srcRect/>
          <a:stretch>
            <a:fillRect/>
          </a:stretch>
        </p:blipFill>
        <p:spPr bwMode="auto">
          <a:xfrm>
            <a:off x="4860032" y="3573016"/>
            <a:ext cx="4283968" cy="27809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8" name="Picture 4" descr="C:\Users\Beata\Desktop\NOWY ROK SZKOLNY 2018-19\PROJEKT NBP\ZDJĘCIA DO KALENDARZA\6..JPG"/>
          <p:cNvPicPr>
            <a:picLocks noChangeAspect="1" noChangeArrowheads="1"/>
          </p:cNvPicPr>
          <p:nvPr/>
        </p:nvPicPr>
        <p:blipFill>
          <a:blip r:embed="rId4" cstate="print"/>
          <a:srcRect/>
          <a:stretch>
            <a:fillRect/>
          </a:stretch>
        </p:blipFill>
        <p:spPr bwMode="auto">
          <a:xfrm>
            <a:off x="539552" y="2636913"/>
            <a:ext cx="2592288" cy="17210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9" name="Picture 5" descr="C:\Users\Beata\Desktop\NOWY ROK SZKOLNY 2018-19\PROJEKT NBP\ZDJĘCIA DO KALENDARZA\4..JPG"/>
          <p:cNvPicPr>
            <a:picLocks noChangeAspect="1" noChangeArrowheads="1"/>
          </p:cNvPicPr>
          <p:nvPr/>
        </p:nvPicPr>
        <p:blipFill>
          <a:blip r:embed="rId5" cstate="print"/>
          <a:srcRect/>
          <a:stretch>
            <a:fillRect/>
          </a:stretch>
        </p:blipFill>
        <p:spPr bwMode="auto">
          <a:xfrm>
            <a:off x="3635896" y="2852936"/>
            <a:ext cx="2431283" cy="17281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620688"/>
            <a:ext cx="8229600" cy="2304256"/>
          </a:xfrm>
        </p:spPr>
        <p:txBody>
          <a:bodyPr>
            <a:noAutofit/>
          </a:bodyPr>
          <a:lstStyle/>
          <a:p>
            <a:r>
              <a:rPr lang="pl-PL" sz="2400" b="1" u="sng" dirty="0" smtClean="0">
                <a:solidFill>
                  <a:srgbClr val="0070C0"/>
                </a:solidFill>
                <a:latin typeface="Eras Bold ITC" pitchFamily="34" charset="0"/>
              </a:rPr>
              <a:t/>
            </a:r>
            <a:br>
              <a:rPr lang="pl-PL" sz="2400" b="1" u="sng" dirty="0" smtClean="0">
                <a:solidFill>
                  <a:srgbClr val="0070C0"/>
                </a:solidFill>
                <a:latin typeface="Eras Bold ITC" pitchFamily="34" charset="0"/>
              </a:rPr>
            </a:br>
            <a:r>
              <a:rPr lang="pl-PL" sz="2400" b="1" u="sng" dirty="0" smtClean="0">
                <a:solidFill>
                  <a:srgbClr val="0070C0"/>
                </a:solidFill>
                <a:latin typeface="Eras Bold ITC" pitchFamily="34" charset="0"/>
              </a:rPr>
              <a:t>W GRUDNIU OGŁOSILIŚMY KONKURS  SPÓŁDZIELNI UCZNIOWSKIEJ VZÓR </a:t>
            </a:r>
            <a:r>
              <a:rPr lang="pl-PL" sz="2400" b="1" dirty="0" smtClean="0">
                <a:solidFill>
                  <a:srgbClr val="002060"/>
                </a:solidFill>
                <a:latin typeface="Eras Bold ITC" pitchFamily="34" charset="0"/>
              </a:rPr>
              <a:t/>
            </a:r>
            <a:br>
              <a:rPr lang="pl-PL" sz="2400" b="1" dirty="0" smtClean="0">
                <a:solidFill>
                  <a:srgbClr val="002060"/>
                </a:solidFill>
                <a:latin typeface="Eras Bold ITC" pitchFamily="34" charset="0"/>
              </a:rPr>
            </a:br>
            <a:r>
              <a:rPr lang="pl-PL" sz="2400" b="1" dirty="0" smtClean="0">
                <a:latin typeface="Eras Bold ITC" pitchFamily="34" charset="0"/>
              </a:rPr>
              <a:t>NA WYKONANIE KLASOWEJ PATRIOTYCZNEJ OZDOBY CHOINKOWEJ- BOMBKI LUB PATRIOTYCZNEGO STROIKA W BARWACH NARODOWYCH</a:t>
            </a:r>
            <a:endParaRPr lang="pl-PL" sz="3600" b="1" u="sng" dirty="0">
              <a:solidFill>
                <a:srgbClr val="0070C0"/>
              </a:solidFill>
              <a:latin typeface="Eras Bold ITC"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76765" y="3356992"/>
            <a:ext cx="5519571" cy="30963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8597928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9"/>
            <a:ext cx="8229600" cy="1714202"/>
          </a:xfrm>
        </p:spPr>
        <p:txBody>
          <a:bodyPr>
            <a:noAutofit/>
          </a:bodyPr>
          <a:lstStyle/>
          <a:p>
            <a:r>
              <a:rPr lang="pl-PL" sz="3200" b="1" dirty="0" smtClean="0"/>
              <a:t/>
            </a:r>
            <a:br>
              <a:rPr lang="pl-PL" sz="3200" b="1" dirty="0" smtClean="0"/>
            </a:br>
            <a:r>
              <a:rPr lang="pl-PL" sz="3200" b="1" dirty="0" smtClean="0"/>
              <a:t/>
            </a:r>
            <a:br>
              <a:rPr lang="pl-PL" sz="3200" b="1" dirty="0" smtClean="0"/>
            </a:br>
            <a:r>
              <a:rPr lang="pl-PL" sz="3200" b="1" dirty="0" smtClean="0"/>
              <a:t/>
            </a:r>
            <a:br>
              <a:rPr lang="pl-PL" sz="3200" b="1" dirty="0" smtClean="0"/>
            </a:br>
            <a:r>
              <a:rPr lang="pl-PL" sz="2400" b="1" dirty="0" smtClean="0">
                <a:latin typeface="Eras Bold ITC" pitchFamily="34" charset="0"/>
              </a:rPr>
              <a:t>POWSTAŁY </a:t>
            </a:r>
            <a:r>
              <a:rPr lang="pl-PL" sz="2400" b="1" dirty="0" smtClean="0">
                <a:solidFill>
                  <a:srgbClr val="FF0000"/>
                </a:solidFill>
                <a:latin typeface="Eras Bold ITC" pitchFamily="34" charset="0"/>
              </a:rPr>
              <a:t>22.</a:t>
            </a:r>
            <a:r>
              <a:rPr lang="pl-PL" sz="2400" b="1" dirty="0" smtClean="0">
                <a:latin typeface="Eras Bold ITC" pitchFamily="34" charset="0"/>
              </a:rPr>
              <a:t> OZDOBY PATRIOTYCZNE</a:t>
            </a:r>
            <a:r>
              <a:rPr lang="pl-PL" sz="2400" b="1" dirty="0" smtClean="0"/>
              <a:t>.</a:t>
            </a:r>
            <a:br>
              <a:rPr lang="pl-PL" sz="2400" b="1" dirty="0" smtClean="0"/>
            </a:br>
            <a:r>
              <a:rPr lang="pl-PL" sz="2400" b="1" dirty="0" smtClean="0"/>
              <a:t>KAŻDA KLASA PRZYGOTOWAŁA SWOJĄ ŚWIĄTECZNĄ PATRIOTYCZNĄ PROPOZYCJĘ. </a:t>
            </a:r>
            <a:r>
              <a:rPr lang="pl-PL" sz="2400" b="1" u="sng" dirty="0" smtClean="0"/>
              <a:t>WYGRAŁA KLASA 3O3!</a:t>
            </a:r>
            <a:r>
              <a:rPr lang="pl-PL" sz="2400" b="1" dirty="0" smtClean="0"/>
              <a:t/>
            </a:r>
            <a:br>
              <a:rPr lang="pl-PL" sz="2400" b="1" dirty="0" smtClean="0"/>
            </a:br>
            <a:r>
              <a:rPr lang="pl-PL" sz="2400" b="1" u="sng" dirty="0" smtClean="0">
                <a:solidFill>
                  <a:srgbClr val="C00000"/>
                </a:solidFill>
              </a:rPr>
              <a:t>NAGRODĘ </a:t>
            </a:r>
            <a:r>
              <a:rPr lang="pl-PL" sz="2400" b="1" u="sng" dirty="0" smtClean="0">
                <a:solidFill>
                  <a:srgbClr val="0070C0"/>
                </a:solidFill>
              </a:rPr>
              <a:t>DLA ZWYCIĘSKIEJ KLASY UFUNDOWAŁA SPÓŁDZIELNIA UCZNIOWSKA VZÓR I BYŁA TO </a:t>
            </a:r>
            <a:r>
              <a:rPr lang="pl-PL" sz="2400" b="1" u="sng" dirty="0" smtClean="0">
                <a:solidFill>
                  <a:srgbClr val="C00000"/>
                </a:solidFill>
              </a:rPr>
              <a:t>KLASOWA SESJA ZDJĘCIOWA U FOTOGRAFA DLA KLASY 3 LO ORAZ 5 DUŻYCH PIZZY XXL NA LEKCJĘ WYCHOWAWCZĄ </a:t>
            </a:r>
            <a:r>
              <a:rPr lang="pl-PL" sz="2400" b="1" u="sng" dirty="0" smtClean="0">
                <a:solidFill>
                  <a:srgbClr val="C00000"/>
                </a:solidFill>
                <a:sym typeface="Wingdings" pitchFamily="2" charset="2"/>
              </a:rPr>
              <a:t></a:t>
            </a:r>
            <a:r>
              <a:rPr lang="pl-PL" sz="3200" b="1" dirty="0" smtClean="0"/>
              <a:t/>
            </a:r>
            <a:br>
              <a:rPr lang="pl-PL" sz="3200" b="1" dirty="0" smtClean="0"/>
            </a:br>
            <a:endParaRPr lang="pl-PL" sz="3200" b="1" dirty="0"/>
          </a:p>
        </p:txBody>
      </p:sp>
      <p:pic>
        <p:nvPicPr>
          <p:cNvPr id="1026" name="Picture 2" descr="C:\Users\Beata\Desktop\WIGILIA-STROIKI PATRIOTYCZNE\Stroik.jpg"/>
          <p:cNvPicPr>
            <a:picLocks noChangeAspect="1" noChangeArrowheads="1"/>
          </p:cNvPicPr>
          <p:nvPr/>
        </p:nvPicPr>
        <p:blipFill>
          <a:blip r:embed="rId2" cstate="print"/>
          <a:srcRect/>
          <a:stretch>
            <a:fillRect/>
          </a:stretch>
        </p:blipFill>
        <p:spPr bwMode="auto">
          <a:xfrm>
            <a:off x="2627784" y="3041577"/>
            <a:ext cx="6516216" cy="38164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2" descr="C:\Users\Beata\Desktop\WIGILIA-STROIKI PATRIOTYCZNE\Bomka patiotyczna.jpg"/>
          <p:cNvPicPr>
            <a:picLocks noChangeAspect="1" noChangeArrowheads="1"/>
          </p:cNvPicPr>
          <p:nvPr/>
        </p:nvPicPr>
        <p:blipFill>
          <a:blip r:embed="rId3" cstate="print"/>
          <a:srcRect/>
          <a:stretch>
            <a:fillRect/>
          </a:stretch>
        </p:blipFill>
        <p:spPr bwMode="auto">
          <a:xfrm>
            <a:off x="7243328" y="4437112"/>
            <a:ext cx="1900672" cy="12271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0" name="Picture 2" descr="C:\Users\Beata\Desktop\NOWY ROK SZKOLNY 2018-19\PROJEKT NBP\WIGILIA-STROIKI PATRIOTYCZNE\Choinka patriotyczna.jpg"/>
          <p:cNvPicPr>
            <a:picLocks noChangeAspect="1" noChangeArrowheads="1"/>
          </p:cNvPicPr>
          <p:nvPr/>
        </p:nvPicPr>
        <p:blipFill>
          <a:blip r:embed="rId4" cstate="print"/>
          <a:srcRect/>
          <a:stretch>
            <a:fillRect/>
          </a:stretch>
        </p:blipFill>
        <p:spPr bwMode="auto">
          <a:xfrm rot="5400000">
            <a:off x="-342290" y="3527882"/>
            <a:ext cx="3672409" cy="29878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Picture 2" descr="C:\Users\Beata\Desktop\FB-ozdoba.jpg"/>
          <p:cNvPicPr>
            <a:picLocks noChangeAspect="1" noChangeArrowheads="1"/>
          </p:cNvPicPr>
          <p:nvPr/>
        </p:nvPicPr>
        <p:blipFill>
          <a:blip r:embed="rId5" cstate="print"/>
          <a:srcRect/>
          <a:stretch>
            <a:fillRect/>
          </a:stretch>
        </p:blipFill>
        <p:spPr bwMode="auto">
          <a:xfrm>
            <a:off x="6948264" y="5589240"/>
            <a:ext cx="1871533" cy="10527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2074242"/>
          </a:xfrm>
        </p:spPr>
        <p:txBody>
          <a:bodyPr>
            <a:normAutofit fontScale="90000"/>
          </a:bodyPr>
          <a:lstStyle/>
          <a:p>
            <a:pPr lvl="0" fontAlgn="base">
              <a:spcAft>
                <a:spcPct val="0"/>
              </a:spcAft>
              <a:tabLst>
                <a:tab pos="228600" algn="l"/>
                <a:tab pos="449263" algn="l"/>
              </a:tabLst>
            </a:pPr>
            <a:r>
              <a:rPr lang="pl-PL" sz="1200" b="1" u="sng" dirty="0" smtClean="0">
                <a:latin typeface="Palatino Linotype" pitchFamily="18" charset="0"/>
                <a:ea typeface="Calibri" pitchFamily="34" charset="0"/>
                <a:cs typeface="Times New Roman" pitchFamily="18" charset="0"/>
              </a:rPr>
              <a:t/>
            </a:r>
            <a:br>
              <a:rPr lang="pl-PL" sz="1200" b="1" u="sng" dirty="0" smtClean="0">
                <a:latin typeface="Palatino Linotype" pitchFamily="18" charset="0"/>
                <a:ea typeface="Calibri" pitchFamily="34" charset="0"/>
                <a:cs typeface="Times New Roman" pitchFamily="18" charset="0"/>
              </a:rPr>
            </a:br>
            <a:r>
              <a:rPr lang="pl-PL" sz="1200" b="1" u="sng" dirty="0" smtClean="0">
                <a:latin typeface="Palatino Linotype" pitchFamily="18" charset="0"/>
                <a:ea typeface="Calibri" pitchFamily="34" charset="0"/>
                <a:cs typeface="Times New Roman" pitchFamily="18" charset="0"/>
              </a:rPr>
              <a:t/>
            </a:r>
            <a:br>
              <a:rPr lang="pl-PL" sz="1200" b="1" u="sng" dirty="0" smtClean="0">
                <a:latin typeface="Palatino Linotype" pitchFamily="18" charset="0"/>
                <a:ea typeface="Calibri" pitchFamily="34" charset="0"/>
                <a:cs typeface="Times New Roman" pitchFamily="18" charset="0"/>
              </a:rPr>
            </a:br>
            <a:r>
              <a:rPr lang="pl-PL" sz="1600" b="1" u="sng" dirty="0" smtClean="0">
                <a:solidFill>
                  <a:srgbClr val="FF0000"/>
                </a:solidFill>
                <a:latin typeface="Arial Black" pitchFamily="34" charset="0"/>
                <a:ea typeface="Calibri" pitchFamily="34" charset="0"/>
                <a:cs typeface="Times New Roman" pitchFamily="18" charset="0"/>
              </a:rPr>
              <a:t>WARTOŚĆ DODANA</a:t>
            </a:r>
            <a:r>
              <a:rPr lang="pl-PL" sz="1600" b="1" u="sng" dirty="0" smtClean="0">
                <a:latin typeface="Arial Black" pitchFamily="34" charset="0"/>
                <a:ea typeface="Calibri" pitchFamily="34" charset="0"/>
                <a:cs typeface="Times New Roman" pitchFamily="18" charset="0"/>
              </a:rPr>
              <a:t/>
            </a:r>
            <a:br>
              <a:rPr lang="pl-PL" sz="1600" b="1" u="sng" dirty="0" smtClean="0">
                <a:latin typeface="Arial Black" pitchFamily="34" charset="0"/>
                <a:ea typeface="Calibri" pitchFamily="34" charset="0"/>
                <a:cs typeface="Times New Roman" pitchFamily="18" charset="0"/>
              </a:rPr>
            </a:br>
            <a:r>
              <a:rPr lang="pl-PL" sz="1600" b="1" u="sng" dirty="0" smtClean="0">
                <a:latin typeface="Arial Black" pitchFamily="34" charset="0"/>
                <a:ea typeface="Calibri" pitchFamily="34" charset="0"/>
                <a:cs typeface="Times New Roman" pitchFamily="18" charset="0"/>
              </a:rPr>
              <a:t>NASZ ZASTĘPCA PREZESA ZARZĄDU  SU VZÓR  MATEUSZ KUBIAK ZAJĄŁ                     </a:t>
            </a:r>
            <a:r>
              <a:rPr lang="pl-PL" sz="1600" b="1" u="sng" dirty="0" smtClean="0">
                <a:solidFill>
                  <a:srgbClr val="FF0000"/>
                </a:solidFill>
                <a:latin typeface="Arial Black" pitchFamily="34" charset="0"/>
                <a:ea typeface="Calibri" pitchFamily="34" charset="0"/>
                <a:cs typeface="Times New Roman" pitchFamily="18" charset="0"/>
              </a:rPr>
              <a:t>1. MIEJSCE  W OGÓLNOPOLSKIM KONKURSIE</a:t>
            </a:r>
            <a:r>
              <a:rPr lang="pl-PL" sz="1200" b="1" dirty="0" smtClean="0">
                <a:latin typeface="Arial Black" pitchFamily="34" charset="0"/>
                <a:ea typeface="Calibri" pitchFamily="34" charset="0"/>
                <a:cs typeface="Times New Roman" pitchFamily="18" charset="0"/>
              </a:rPr>
              <a:t/>
            </a:r>
            <a:br>
              <a:rPr lang="pl-PL" sz="1200" b="1" dirty="0" smtClean="0">
                <a:latin typeface="Arial Black" pitchFamily="34" charset="0"/>
                <a:ea typeface="Calibri" pitchFamily="34" charset="0"/>
                <a:cs typeface="Times New Roman" pitchFamily="18" charset="0"/>
              </a:rPr>
            </a:br>
            <a:r>
              <a:rPr lang="pl-PL" sz="1600" b="1" dirty="0" smtClean="0">
                <a:latin typeface="Arial Black" pitchFamily="34" charset="0"/>
                <a:ea typeface="Calibri" pitchFamily="34" charset="0"/>
                <a:cs typeface="Times New Roman" pitchFamily="18" charset="0"/>
              </a:rPr>
              <a:t> PT. „ 100. ROCZNICA ODZYSKANIA NIEPODLEGŁOŚCI  PRZEZ POLSKĘ- ROLA MARSZAŁKA JÓZEFA PIŁSUDSKIEGO”. WRĘCZENIE NAGRÓD ODBYŁO SIĘ W POZNANIU  W DNIU 24.11.2018  </a:t>
            </a:r>
            <a:r>
              <a:rPr lang="pl-PL" sz="1300" b="1" dirty="0" smtClean="0">
                <a:latin typeface="Arial Black" pitchFamily="34" charset="0"/>
                <a:ea typeface="Calibri" pitchFamily="34" charset="0"/>
                <a:cs typeface="Times New Roman" pitchFamily="18" charset="0"/>
              </a:rPr>
              <a:t>W UAM Z UDZIAŁEM </a:t>
            </a:r>
            <a:r>
              <a:rPr lang="pl-PL" sz="1300" b="1" dirty="0" smtClean="0">
                <a:latin typeface="Palatino Linotype" pitchFamily="18" charset="0"/>
                <a:ea typeface="Calibri" pitchFamily="34" charset="0"/>
                <a:cs typeface="Times New Roman" pitchFamily="18" charset="0"/>
              </a:rPr>
              <a:t/>
            </a:r>
            <a:br>
              <a:rPr lang="pl-PL" sz="1300" b="1" dirty="0" smtClean="0">
                <a:latin typeface="Palatino Linotype" pitchFamily="18" charset="0"/>
                <a:ea typeface="Calibri" pitchFamily="34" charset="0"/>
                <a:cs typeface="Times New Roman" pitchFamily="18" charset="0"/>
              </a:rPr>
            </a:br>
            <a:r>
              <a:rPr lang="pl-PL" sz="1300" b="1" u="sng" dirty="0" smtClean="0">
                <a:solidFill>
                  <a:srgbClr val="C00000"/>
                </a:solidFill>
                <a:latin typeface="Palatino Linotype" pitchFamily="18" charset="0"/>
                <a:ea typeface="Calibri" pitchFamily="34" charset="0"/>
                <a:cs typeface="Times New Roman" pitchFamily="18" charset="0"/>
              </a:rPr>
              <a:t>PREZYDENTA MIASTA POZNANIA PANA MARIUSZA WIŚNIEWSKIEG</a:t>
            </a:r>
            <a:r>
              <a:rPr lang="pl-PL" sz="1300" b="1" u="sng" dirty="0" smtClean="0">
                <a:latin typeface="Palatino Linotype" pitchFamily="18" charset="0"/>
                <a:ea typeface="Calibri" pitchFamily="34" charset="0"/>
                <a:cs typeface="Times New Roman" pitchFamily="18" charset="0"/>
              </a:rPr>
              <a:t> </a:t>
            </a:r>
            <a:br>
              <a:rPr lang="pl-PL" sz="1300" b="1" u="sng" dirty="0" smtClean="0">
                <a:latin typeface="Palatino Linotype" pitchFamily="18" charset="0"/>
                <a:ea typeface="Calibri" pitchFamily="34" charset="0"/>
                <a:cs typeface="Times New Roman" pitchFamily="18" charset="0"/>
              </a:rPr>
            </a:br>
            <a:r>
              <a:rPr lang="pl-PL" sz="1600" b="1" dirty="0" smtClean="0">
                <a:solidFill>
                  <a:srgbClr val="7030A0"/>
                </a:solidFill>
                <a:latin typeface="Palatino Linotype" pitchFamily="18" charset="0"/>
                <a:ea typeface="Calibri" pitchFamily="34" charset="0"/>
                <a:cs typeface="Times New Roman" pitchFamily="18" charset="0"/>
              </a:rPr>
              <a:t>OPIEKUNEM UCZNIA  BYŁA PANI PROF. BEATA MARCINIAK</a:t>
            </a:r>
            <a:br>
              <a:rPr lang="pl-PL" sz="1600" b="1" dirty="0" smtClean="0">
                <a:solidFill>
                  <a:srgbClr val="7030A0"/>
                </a:solidFill>
                <a:latin typeface="Palatino Linotype" pitchFamily="18" charset="0"/>
                <a:ea typeface="Calibri" pitchFamily="34" charset="0"/>
                <a:cs typeface="Times New Roman" pitchFamily="18" charset="0"/>
              </a:rPr>
            </a:br>
            <a:endParaRPr lang="pl-PL" sz="1600" dirty="0">
              <a:solidFill>
                <a:srgbClr val="7030A0"/>
              </a:solidFill>
            </a:endParaRPr>
          </a:p>
        </p:txBody>
      </p:sp>
      <p:pic>
        <p:nvPicPr>
          <p:cNvPr id="3" name="Obraz 2" descr="C:\Users\Beata\Desktop\24.11.-Konkurs Ogólnopolski\20181124_123102.jpg"/>
          <p:cNvPicPr/>
          <p:nvPr/>
        </p:nvPicPr>
        <p:blipFill>
          <a:blip r:embed="rId2" cstate="print"/>
          <a:srcRect/>
          <a:stretch>
            <a:fillRect/>
          </a:stretch>
        </p:blipFill>
        <p:spPr bwMode="auto">
          <a:xfrm>
            <a:off x="827584" y="2492896"/>
            <a:ext cx="2520280" cy="41764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7107" name="Picture 3" descr="47439834_889338734604326_4459569323458953216_n"/>
          <p:cNvPicPr>
            <a:picLocks noChangeAspect="1" noChangeArrowheads="1"/>
          </p:cNvPicPr>
          <p:nvPr/>
        </p:nvPicPr>
        <p:blipFill>
          <a:blip r:embed="rId3" cstate="print"/>
          <a:srcRect/>
          <a:stretch>
            <a:fillRect/>
          </a:stretch>
        </p:blipFill>
        <p:spPr bwMode="auto">
          <a:xfrm>
            <a:off x="4499992" y="2348880"/>
            <a:ext cx="3888433" cy="43204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smtClean="0"/>
              <a:t>WYWIAD MATEUSZA W TELEWIZJI PO OGŁOSZENIU WYNIKÓW KONKURSU</a:t>
            </a:r>
            <a:endParaRPr lang="pl-PL" b="1" dirty="0"/>
          </a:p>
        </p:txBody>
      </p:sp>
      <p:pic>
        <p:nvPicPr>
          <p:cNvPr id="1026" name="Picture 2" descr="C:\Users\Beata\Desktop\ROK SZKOLNY 2018-19\24.11.-Konkurs Ogólnopolski\20181124_212855.jpg"/>
          <p:cNvPicPr>
            <a:picLocks noChangeAspect="1" noChangeArrowheads="1"/>
          </p:cNvPicPr>
          <p:nvPr/>
        </p:nvPicPr>
        <p:blipFill>
          <a:blip r:embed="rId2" cstate="print"/>
          <a:srcRect/>
          <a:stretch>
            <a:fillRect/>
          </a:stretch>
        </p:blipFill>
        <p:spPr bwMode="auto">
          <a:xfrm>
            <a:off x="827584" y="1412776"/>
            <a:ext cx="7488832" cy="52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1800" b="1" dirty="0" smtClean="0"/>
              <a:t>ZORGNIZOWALIŚMY RÓWNIEŻ WIECZORNICĘ PATRIOTYCZNĄ- 27.11.2018</a:t>
            </a:r>
            <a:br>
              <a:rPr lang="pl-PL" sz="1800" b="1" dirty="0" smtClean="0"/>
            </a:br>
            <a:r>
              <a:rPr lang="pl-PL" sz="1800" b="1" dirty="0" smtClean="0"/>
              <a:t>DLA SPOŁECZNOŚCI SZKOLNEJ</a:t>
            </a:r>
            <a:br>
              <a:rPr lang="pl-PL" sz="1800" b="1" dirty="0" smtClean="0"/>
            </a:br>
            <a:r>
              <a:rPr lang="pl-PL" sz="1800" b="1" dirty="0" smtClean="0">
                <a:solidFill>
                  <a:srgbClr val="0070C0"/>
                </a:solidFill>
              </a:rPr>
              <a:t>OPRAWĘ NA FORTEPIANIE PRZYGOTOWAŁ I WYKONAŁ  PIOTR CZAPLICKI</a:t>
            </a:r>
            <a:br>
              <a:rPr lang="pl-PL" sz="1800" b="1" dirty="0" smtClean="0">
                <a:solidFill>
                  <a:srgbClr val="0070C0"/>
                </a:solidFill>
              </a:rPr>
            </a:br>
            <a:r>
              <a:rPr lang="pl-PL" sz="1800" b="1" dirty="0" smtClean="0">
                <a:solidFill>
                  <a:srgbClr val="0070C0"/>
                </a:solidFill>
              </a:rPr>
              <a:t>POWSTAŁ RÓWNIEŻ ŚPIEWNIK NA TĘ OKAZJĘ</a:t>
            </a:r>
            <a:endParaRPr lang="pl-PL" sz="1800" b="1" dirty="0"/>
          </a:p>
        </p:txBody>
      </p:sp>
      <p:pic>
        <p:nvPicPr>
          <p:cNvPr id="3" name="Picture 2" descr="C:\Users\Beata\Desktop\NOWY ROK SZKOLNY 2018-19\PROJEKT NBP\Wieczornica-śpiewnik..jpg"/>
          <p:cNvPicPr>
            <a:picLocks noChangeAspect="1" noChangeArrowheads="1"/>
          </p:cNvPicPr>
          <p:nvPr/>
        </p:nvPicPr>
        <p:blipFill>
          <a:blip r:embed="rId2" cstate="print"/>
          <a:srcRect/>
          <a:stretch>
            <a:fillRect/>
          </a:stretch>
        </p:blipFill>
        <p:spPr bwMode="auto">
          <a:xfrm>
            <a:off x="323528" y="1494000"/>
            <a:ext cx="3565795" cy="5364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Obraz 4" descr="C:\Users\Beata\Desktop\NOWY ROK SZKOLNY 2018-19\PROJEKT NBP\KONFERENCJA 12.12.2018\20181212_112340.jpg"/>
          <p:cNvPicPr/>
          <p:nvPr/>
        </p:nvPicPr>
        <p:blipFill>
          <a:blip r:embed="rId3" cstate="print"/>
          <a:srcRect/>
          <a:stretch>
            <a:fillRect/>
          </a:stretch>
        </p:blipFill>
        <p:spPr bwMode="auto">
          <a:xfrm>
            <a:off x="4139952" y="3717032"/>
            <a:ext cx="4608512" cy="27639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1" name="Picture 3" descr="48362023_900120073526192_6691675234623291392_n"/>
          <p:cNvPicPr>
            <a:picLocks noChangeAspect="1" noChangeArrowheads="1"/>
          </p:cNvPicPr>
          <p:nvPr/>
        </p:nvPicPr>
        <p:blipFill>
          <a:blip r:embed="rId4" cstate="print"/>
          <a:srcRect/>
          <a:stretch>
            <a:fillRect/>
          </a:stretch>
        </p:blipFill>
        <p:spPr bwMode="auto">
          <a:xfrm>
            <a:off x="4572001" y="1628800"/>
            <a:ext cx="3390900" cy="1752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200" b="1" dirty="0" smtClean="0"/>
              <a:t>ZORGANIZOWALIŚMY SPOTKANIE WIGILIJNE  W STOWARZYSZENIU </a:t>
            </a:r>
            <a:r>
              <a:rPr lang="pl-PL" sz="2200" b="1" dirty="0" smtClean="0">
                <a:solidFill>
                  <a:srgbClr val="C00000"/>
                </a:solidFill>
              </a:rPr>
              <a:t>„RODZINA POLICYJNA 1939” W DNIU 20.12.2018</a:t>
            </a:r>
            <a:r>
              <a:rPr lang="pl-PL" sz="2800" b="1" dirty="0" smtClean="0"/>
              <a:t/>
            </a:r>
            <a:br>
              <a:rPr lang="pl-PL" sz="2800" b="1" dirty="0" smtClean="0"/>
            </a:br>
            <a:r>
              <a:rPr lang="pl-PL" sz="2200" b="1" dirty="0" smtClean="0">
                <a:solidFill>
                  <a:srgbClr val="002060"/>
                </a:solidFill>
              </a:rPr>
              <a:t>PREZES STOWARZYSZENIA PAN ANDRZEJ BOROWSKI Z DZIEWCZYNAMI                           Z VZORU- DZIELIMY SIĘ TYM CO NAJLEPSZE </a:t>
            </a:r>
            <a:r>
              <a:rPr lang="pl-PL" sz="2200" b="1" dirty="0" smtClean="0">
                <a:solidFill>
                  <a:srgbClr val="002060"/>
                </a:solidFill>
                <a:sym typeface="Wingdings" pitchFamily="2" charset="2"/>
              </a:rPr>
              <a:t></a:t>
            </a:r>
            <a:r>
              <a:rPr lang="pl-PL" sz="2200" b="1" dirty="0" smtClean="0">
                <a:solidFill>
                  <a:srgbClr val="002060"/>
                </a:solidFill>
              </a:rPr>
              <a:t>                     </a:t>
            </a:r>
            <a:endParaRPr lang="pl-PL" sz="2200" b="1" dirty="0">
              <a:solidFill>
                <a:srgbClr val="002060"/>
              </a:solidFill>
            </a:endParaRPr>
          </a:p>
        </p:txBody>
      </p:sp>
      <p:pic>
        <p:nvPicPr>
          <p:cNvPr id="3074" name="Picture 2" descr="48408821_901294703408729_6884338435205627904_n"/>
          <p:cNvPicPr>
            <a:picLocks noChangeAspect="1" noChangeArrowheads="1"/>
          </p:cNvPicPr>
          <p:nvPr/>
        </p:nvPicPr>
        <p:blipFill>
          <a:blip r:embed="rId2" cstate="print"/>
          <a:srcRect/>
          <a:stretch>
            <a:fillRect/>
          </a:stretch>
        </p:blipFill>
        <p:spPr bwMode="auto">
          <a:xfrm>
            <a:off x="323529" y="1916833"/>
            <a:ext cx="3775323" cy="43924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Obraz 4" descr="C:\Users\Beata\Dysk Google\Google Photos\2018\20181205_170722.jpg"/>
          <p:cNvPicPr/>
          <p:nvPr/>
        </p:nvPicPr>
        <p:blipFill>
          <a:blip r:embed="rId3" cstate="print"/>
          <a:srcRect/>
          <a:stretch>
            <a:fillRect/>
          </a:stretch>
        </p:blipFill>
        <p:spPr bwMode="auto">
          <a:xfrm rot="5400000">
            <a:off x="5796135" y="1988842"/>
            <a:ext cx="3456386" cy="27363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5" name="Picture 3" descr="20181205_171619"/>
          <p:cNvPicPr>
            <a:picLocks noChangeAspect="1" noChangeArrowheads="1"/>
          </p:cNvPicPr>
          <p:nvPr/>
        </p:nvPicPr>
        <p:blipFill>
          <a:blip r:embed="rId4" cstate="print"/>
          <a:srcRect/>
          <a:stretch>
            <a:fillRect/>
          </a:stretch>
        </p:blipFill>
        <p:spPr bwMode="auto">
          <a:xfrm>
            <a:off x="5047085" y="4869160"/>
            <a:ext cx="4096916" cy="19888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077" name="Rectangle 5"/>
          <p:cNvSpPr>
            <a:spLocks noChangeArrowheads="1"/>
          </p:cNvSpPr>
          <p:nvPr/>
        </p:nvSpPr>
        <p:spPr bwMode="auto">
          <a:xfrm>
            <a:off x="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pl-PL"/>
          </a:p>
        </p:txBody>
      </p:sp>
      <p:pic>
        <p:nvPicPr>
          <p:cNvPr id="12" name="Obraz 11" descr="20181205_171733"/>
          <p:cNvPicPr/>
          <p:nvPr/>
        </p:nvPicPr>
        <p:blipFill>
          <a:blip r:embed="rId5" cstate="print"/>
          <a:srcRect/>
          <a:stretch>
            <a:fillRect/>
          </a:stretch>
        </p:blipFill>
        <p:spPr bwMode="auto">
          <a:xfrm rot="5400000">
            <a:off x="3199742" y="2641020"/>
            <a:ext cx="3536606" cy="23762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de-DE" dirty="0" smtClean="0"/>
              <a:t/>
            </a:r>
            <a:br>
              <a:rPr lang="de-DE" dirty="0" smtClean="0"/>
            </a:br>
            <a:r>
              <a:rPr lang="de-DE" dirty="0" smtClean="0"/>
              <a:t> </a:t>
            </a:r>
            <a:br>
              <a:rPr lang="de-DE" dirty="0" smtClean="0"/>
            </a:br>
            <a:r>
              <a:rPr lang="de-DE" dirty="0" smtClean="0"/>
              <a:t> </a:t>
            </a:r>
            <a:br>
              <a:rPr lang="de-DE"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dirty="0" smtClean="0"/>
              <a:t/>
            </a:r>
            <a:br>
              <a:rPr lang="pl-PL" dirty="0" smtClean="0"/>
            </a:br>
            <a:r>
              <a:rPr lang="pl-PL" sz="4900" dirty="0" smtClean="0"/>
              <a:t>  </a:t>
            </a:r>
            <a:r>
              <a:rPr lang="pl-PL" sz="4900" b="1" dirty="0" smtClean="0"/>
              <a:t>PIEŚŃ PATRIOTYCZNA PT</a:t>
            </a:r>
            <a:r>
              <a:rPr lang="pl-PL" sz="4900" b="1" u="sng" dirty="0" smtClean="0"/>
              <a:t>. </a:t>
            </a:r>
            <a:r>
              <a:rPr lang="pl-PL" sz="4900" b="1" u="sng" dirty="0" smtClean="0">
                <a:solidFill>
                  <a:srgbClr val="0070C0"/>
                </a:solidFill>
              </a:rPr>
              <a:t>„STRAŻNICY WOLNOŚCI”</a:t>
            </a:r>
            <a:r>
              <a:rPr lang="de-DE" sz="4900" dirty="0" smtClean="0"/>
              <a:t/>
            </a:r>
            <a:br>
              <a:rPr lang="de-DE" sz="4900" dirty="0" smtClean="0"/>
            </a:br>
            <a:r>
              <a:rPr lang="pl-PL" sz="4900" dirty="0" smtClean="0"/>
              <a:t/>
            </a:r>
            <a:br>
              <a:rPr lang="pl-PL" sz="4900" dirty="0" smtClean="0"/>
            </a:br>
            <a:r>
              <a:rPr lang="pl-PL" sz="2200" b="1" dirty="0" smtClean="0"/>
              <a:t>Ojczyznę kochać, kraj swój szanować</a:t>
            </a:r>
            <a:r>
              <a:rPr lang="de-DE" sz="2200" dirty="0" smtClean="0"/>
              <a:t/>
            </a:r>
            <a:br>
              <a:rPr lang="de-DE" sz="2200" dirty="0" smtClean="0"/>
            </a:br>
            <a:r>
              <a:rPr lang="pl-PL" sz="2200" b="1" dirty="0" smtClean="0"/>
              <a:t>na jego chwałę uczciwie pracować.</a:t>
            </a:r>
            <a:r>
              <a:rPr lang="de-DE" sz="2200" dirty="0" smtClean="0"/>
              <a:t/>
            </a:r>
            <a:br>
              <a:rPr lang="de-DE" sz="2200" dirty="0" smtClean="0"/>
            </a:br>
            <a:r>
              <a:rPr lang="pl-PL" sz="2200" b="1" dirty="0" smtClean="0"/>
              <a:t>Młodzi Polacy, strażnicy wolności,</a:t>
            </a:r>
            <a:r>
              <a:rPr lang="de-DE" sz="2200" dirty="0" smtClean="0"/>
              <a:t/>
            </a:r>
            <a:br>
              <a:rPr lang="de-DE" sz="2200" dirty="0" smtClean="0"/>
            </a:br>
            <a:r>
              <a:rPr lang="pl-PL" sz="2200" b="1" dirty="0" smtClean="0"/>
              <a:t>gotowi bronić ludzkiej godności!</a:t>
            </a:r>
            <a:r>
              <a:rPr lang="de-DE" sz="2200" dirty="0" smtClean="0"/>
              <a:t/>
            </a:r>
            <a:br>
              <a:rPr lang="de-DE" sz="2200" dirty="0" smtClean="0"/>
            </a:br>
            <a:r>
              <a:rPr lang="pl-PL" sz="2200" b="1" dirty="0" smtClean="0"/>
              <a:t> </a:t>
            </a:r>
            <a:r>
              <a:rPr lang="de-DE" sz="2200" dirty="0" smtClean="0"/>
              <a:t/>
            </a:r>
            <a:br>
              <a:rPr lang="de-DE" sz="2200" dirty="0" smtClean="0"/>
            </a:br>
            <a:r>
              <a:rPr lang="pl-PL" sz="2200" b="1" dirty="0" smtClean="0"/>
              <a:t>ref. Polska jest już wolna</a:t>
            </a:r>
            <a:br>
              <a:rPr lang="pl-PL" sz="2200" b="1" dirty="0" smtClean="0"/>
            </a:br>
            <a:r>
              <a:rPr lang="pl-PL" sz="2200" b="1" dirty="0" smtClean="0"/>
              <a:t>niepodległa</a:t>
            </a:r>
            <a:br>
              <a:rPr lang="pl-PL" sz="2200" b="1" dirty="0" smtClean="0"/>
            </a:br>
            <a:r>
              <a:rPr lang="pl-PL" sz="2200" b="1" dirty="0" smtClean="0"/>
              <a:t>hej hej la </a:t>
            </a:r>
            <a:r>
              <a:rPr lang="pl-PL" sz="2200" b="1" dirty="0" err="1" smtClean="0"/>
              <a:t>la</a:t>
            </a:r>
            <a:r>
              <a:rPr lang="pl-PL" sz="2200" b="1" dirty="0" smtClean="0"/>
              <a:t> </a:t>
            </a:r>
            <a:r>
              <a:rPr lang="pl-PL" sz="2200" b="1" dirty="0" err="1" smtClean="0"/>
              <a:t>la</a:t>
            </a:r>
            <a:r>
              <a:rPr lang="pl-PL" sz="2200" b="1" dirty="0" smtClean="0"/>
              <a:t> </a:t>
            </a:r>
            <a:r>
              <a:rPr lang="pl-PL" sz="2200" b="1" dirty="0" err="1" smtClean="0"/>
              <a:t>la</a:t>
            </a:r>
            <a:r>
              <a:rPr lang="pl-PL" sz="2200" b="1" dirty="0" smtClean="0"/>
              <a:t> hej hej hej</a:t>
            </a:r>
            <a:r>
              <a:rPr lang="de-DE" sz="2200" dirty="0" smtClean="0"/>
              <a:t/>
            </a:r>
            <a:br>
              <a:rPr lang="de-DE" sz="2200" dirty="0" smtClean="0"/>
            </a:br>
            <a:r>
              <a:rPr lang="pl-PL" sz="2200" b="1" dirty="0" smtClean="0"/>
              <a:t>Polska jest już wolna</a:t>
            </a:r>
            <a:br>
              <a:rPr lang="pl-PL" sz="2200" b="1" dirty="0" smtClean="0"/>
            </a:br>
            <a:r>
              <a:rPr lang="pl-PL" sz="2200" b="1" dirty="0" smtClean="0"/>
              <a:t>niepodległa</a:t>
            </a:r>
            <a:br>
              <a:rPr lang="pl-PL" sz="2200" b="1" dirty="0" smtClean="0"/>
            </a:br>
            <a:r>
              <a:rPr lang="pl-PL" sz="2200" b="1" dirty="0" smtClean="0"/>
              <a:t>hej hej la </a:t>
            </a:r>
            <a:r>
              <a:rPr lang="pl-PL" sz="2200" b="1" dirty="0" err="1" smtClean="0"/>
              <a:t>la</a:t>
            </a:r>
            <a:r>
              <a:rPr lang="pl-PL" sz="2200" b="1" dirty="0" smtClean="0"/>
              <a:t> </a:t>
            </a:r>
            <a:r>
              <a:rPr lang="pl-PL" sz="2200" b="1" dirty="0" err="1" smtClean="0"/>
              <a:t>la</a:t>
            </a:r>
            <a:r>
              <a:rPr lang="pl-PL" sz="2200" b="1" dirty="0" smtClean="0"/>
              <a:t> </a:t>
            </a:r>
            <a:r>
              <a:rPr lang="pl-PL" sz="2200" b="1" dirty="0" err="1" smtClean="0"/>
              <a:t>la</a:t>
            </a:r>
            <a:r>
              <a:rPr lang="pl-PL" sz="2200" b="1" dirty="0" smtClean="0"/>
              <a:t> hej hej hej</a:t>
            </a:r>
            <a:r>
              <a:rPr lang="de-DE" sz="2200" dirty="0" smtClean="0"/>
              <a:t/>
            </a:r>
            <a:br>
              <a:rPr lang="de-DE" sz="2200" dirty="0" smtClean="0"/>
            </a:br>
            <a:endParaRPr lang="pl-PL" sz="2200" dirty="0"/>
          </a:p>
        </p:txBody>
      </p:sp>
      <p:pic>
        <p:nvPicPr>
          <p:cNvPr id="3" name="Obraz 2" descr="C:\Users\Beata\Desktop\NIEPODLEGŁOŚĆ-PROJEKT-RAPORTY\20181018_100331.jpg"/>
          <p:cNvPicPr/>
          <p:nvPr/>
        </p:nvPicPr>
        <p:blipFill>
          <a:blip r:embed="rId2" cstate="print"/>
          <a:srcRect/>
          <a:stretch>
            <a:fillRect/>
          </a:stretch>
        </p:blipFill>
        <p:spPr bwMode="auto">
          <a:xfrm>
            <a:off x="251520" y="2564904"/>
            <a:ext cx="2160240" cy="12961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Po latach udręki wolność zwyciężyła</a:t>
            </a:r>
            <a:r>
              <a:rPr lang="de-DE" sz="2200" dirty="0" smtClean="0"/>
              <a:t/>
            </a:r>
            <a:br>
              <a:rPr lang="de-DE" sz="2200" dirty="0" smtClean="0"/>
            </a:br>
            <a:r>
              <a:rPr lang="pl-PL" sz="2200" b="1" dirty="0" smtClean="0"/>
              <a:t>zrobimy wszystko, aby wiecznie żyła.</a:t>
            </a:r>
            <a:r>
              <a:rPr lang="de-DE" sz="2200" dirty="0" smtClean="0"/>
              <a:t/>
            </a:r>
            <a:br>
              <a:rPr lang="de-DE" sz="2200" dirty="0" smtClean="0"/>
            </a:br>
            <a:r>
              <a:rPr lang="pl-PL" sz="2200" b="1" dirty="0" smtClean="0"/>
              <a:t>Mieszko dał nam wiarę, wiara dała siłę</a:t>
            </a:r>
            <a:r>
              <a:rPr lang="de-DE" sz="2200" dirty="0" smtClean="0"/>
              <a:t/>
            </a:r>
            <a:br>
              <a:rPr lang="de-DE" sz="2200" dirty="0" smtClean="0"/>
            </a:br>
            <a:r>
              <a:rPr lang="pl-PL" sz="2200" b="1" dirty="0" smtClean="0"/>
              <a:t>Pamiętamy każdą powstańczą mogiłę.</a:t>
            </a:r>
            <a:r>
              <a:rPr lang="de-DE" sz="2200" dirty="0" smtClean="0"/>
              <a:t/>
            </a:r>
            <a:br>
              <a:rPr lang="de-DE" sz="2200" dirty="0" smtClean="0"/>
            </a:br>
            <a:r>
              <a:rPr lang="pl-PL" sz="2200" b="1" dirty="0" smtClean="0"/>
              <a:t> </a:t>
            </a:r>
            <a:r>
              <a:rPr lang="de-DE" sz="2200" dirty="0" smtClean="0"/>
              <a:t/>
            </a:r>
            <a:br>
              <a:rPr lang="de-DE" sz="2200" dirty="0" smtClean="0"/>
            </a:br>
            <a:r>
              <a:rPr lang="pl-PL" sz="2200" b="1" dirty="0" smtClean="0"/>
              <a:t>ref. Polska jest już wolna</a:t>
            </a:r>
            <a:br>
              <a:rPr lang="pl-PL" sz="2200" b="1" dirty="0" smtClean="0"/>
            </a:br>
            <a:r>
              <a:rPr lang="pl-PL" sz="2200" b="1" dirty="0" smtClean="0"/>
              <a:t>niepodległa</a:t>
            </a:r>
            <a:br>
              <a:rPr lang="pl-PL" sz="2200" b="1" dirty="0" smtClean="0"/>
            </a:br>
            <a:r>
              <a:rPr lang="pl-PL" sz="2200" b="1" dirty="0" smtClean="0"/>
              <a:t/>
            </a:r>
            <a:br>
              <a:rPr lang="pl-PL" sz="2200" b="1" dirty="0" smtClean="0"/>
            </a:br>
            <a:r>
              <a:rPr lang="pl-PL" sz="2200" b="1" dirty="0" smtClean="0"/>
              <a:t/>
            </a:r>
            <a:br>
              <a:rPr lang="pl-PL" sz="2200" b="1" dirty="0" smtClean="0"/>
            </a:br>
            <a:r>
              <a:rPr lang="pl-PL" sz="2200" b="1" dirty="0" smtClean="0"/>
              <a:t>hej hej la </a:t>
            </a:r>
            <a:r>
              <a:rPr lang="pl-PL" sz="2200" b="1" dirty="0" err="1" smtClean="0"/>
              <a:t>la</a:t>
            </a:r>
            <a:r>
              <a:rPr lang="pl-PL" sz="2200" b="1" dirty="0" smtClean="0"/>
              <a:t> </a:t>
            </a:r>
            <a:r>
              <a:rPr lang="pl-PL" sz="2200" b="1" dirty="0" err="1" smtClean="0"/>
              <a:t>la</a:t>
            </a:r>
            <a:r>
              <a:rPr lang="pl-PL" sz="2200" b="1" dirty="0" smtClean="0"/>
              <a:t> </a:t>
            </a:r>
            <a:r>
              <a:rPr lang="pl-PL" sz="2200" b="1" dirty="0" err="1" smtClean="0"/>
              <a:t>la</a:t>
            </a:r>
            <a:r>
              <a:rPr lang="pl-PL" sz="2200" b="1" dirty="0" smtClean="0"/>
              <a:t> hej hej hej</a:t>
            </a:r>
            <a:r>
              <a:rPr lang="de-DE" sz="2200" dirty="0" smtClean="0"/>
              <a:t/>
            </a:r>
            <a:br>
              <a:rPr lang="de-DE" sz="2200" dirty="0" smtClean="0"/>
            </a:br>
            <a:r>
              <a:rPr lang="pl-PL" sz="2200" b="1" dirty="0" smtClean="0"/>
              <a:t>Polska jest już wolna</a:t>
            </a:r>
            <a:br>
              <a:rPr lang="pl-PL" sz="2200" b="1" dirty="0" smtClean="0"/>
            </a:br>
            <a:r>
              <a:rPr lang="pl-PL" sz="2200" b="1" dirty="0" smtClean="0"/>
              <a:t>niepodległa</a:t>
            </a:r>
            <a:br>
              <a:rPr lang="pl-PL" sz="2200" b="1" dirty="0" smtClean="0"/>
            </a:br>
            <a:r>
              <a:rPr lang="pl-PL" sz="2200" b="1" dirty="0" smtClean="0"/>
              <a:t>hej hej la </a:t>
            </a:r>
            <a:r>
              <a:rPr lang="pl-PL" sz="2200" b="1" dirty="0" err="1" smtClean="0"/>
              <a:t>la</a:t>
            </a:r>
            <a:r>
              <a:rPr lang="pl-PL" sz="2200" b="1" dirty="0" smtClean="0"/>
              <a:t> </a:t>
            </a:r>
            <a:r>
              <a:rPr lang="pl-PL" sz="2200" b="1" dirty="0" err="1" smtClean="0"/>
              <a:t>la</a:t>
            </a:r>
            <a:r>
              <a:rPr lang="pl-PL" sz="2200" b="1" dirty="0" smtClean="0"/>
              <a:t> </a:t>
            </a:r>
            <a:r>
              <a:rPr lang="pl-PL" sz="2200" b="1" dirty="0" err="1" smtClean="0"/>
              <a:t>la</a:t>
            </a:r>
            <a:r>
              <a:rPr lang="pl-PL" sz="2200" b="1" dirty="0" smtClean="0"/>
              <a:t> hej hej hej</a:t>
            </a:r>
            <a:r>
              <a:rPr lang="de-DE" sz="2200" dirty="0" smtClean="0"/>
              <a:t/>
            </a:r>
            <a:br>
              <a:rPr lang="de-DE" sz="2200" dirty="0" smtClean="0"/>
            </a:br>
            <a:r>
              <a:rPr lang="pl-PL" sz="2200" b="1" dirty="0" smtClean="0"/>
              <a:t> </a:t>
            </a:r>
            <a:r>
              <a:rPr lang="de-DE" sz="2200" dirty="0" smtClean="0"/>
              <a:t/>
            </a:r>
            <a:br>
              <a:rPr lang="de-DE" sz="2200" dirty="0" smtClean="0"/>
            </a:br>
            <a:r>
              <a:rPr lang="pl-PL" sz="2200" b="1" dirty="0" smtClean="0"/>
              <a:t>Bohaterów znamy, po nas przyjdą nowi</a:t>
            </a:r>
            <a:r>
              <a:rPr lang="de-DE" sz="2200" dirty="0" smtClean="0"/>
              <a:t/>
            </a:r>
            <a:br>
              <a:rPr lang="de-DE" sz="2200" dirty="0" smtClean="0"/>
            </a:br>
            <a:r>
              <a:rPr lang="pl-PL" sz="2200" b="1" dirty="0" smtClean="0"/>
              <a:t>do walki o wolność, od zawsze gotowi.</a:t>
            </a:r>
            <a:r>
              <a:rPr lang="de-DE" sz="2200" dirty="0" smtClean="0"/>
              <a:t/>
            </a:r>
            <a:br>
              <a:rPr lang="de-DE" sz="2200" dirty="0" smtClean="0"/>
            </a:br>
            <a:r>
              <a:rPr lang="pl-PL" sz="2200" b="1" dirty="0" smtClean="0"/>
              <a:t>Mały Jasiek godło, hymn, flagę szanuje</a:t>
            </a:r>
            <a:r>
              <a:rPr lang="de-DE" sz="2200" dirty="0" smtClean="0"/>
              <a:t/>
            </a:r>
            <a:br>
              <a:rPr lang="de-DE" sz="2200" dirty="0" smtClean="0"/>
            </a:br>
            <a:r>
              <a:rPr lang="pl-PL" sz="2200" b="1" dirty="0" smtClean="0"/>
              <a:t>Jan na zawołanie oberka tańcuje.</a:t>
            </a:r>
            <a:r>
              <a:rPr lang="de-DE" sz="2200" dirty="0" smtClean="0"/>
              <a:t/>
            </a:r>
            <a:br>
              <a:rPr lang="de-DE" sz="2200" dirty="0" smtClean="0"/>
            </a:br>
            <a:r>
              <a:rPr lang="pl-PL" sz="2200" b="1" dirty="0" smtClean="0"/>
              <a:t> </a:t>
            </a:r>
            <a:r>
              <a:rPr lang="de-DE" sz="2200" dirty="0" smtClean="0"/>
              <a:t/>
            </a:r>
            <a:br>
              <a:rPr lang="de-DE" sz="2200" dirty="0" smtClean="0"/>
            </a:br>
            <a:endParaRPr lang="pl-PL" sz="2200" dirty="0"/>
          </a:p>
        </p:txBody>
      </p:sp>
      <p:pic>
        <p:nvPicPr>
          <p:cNvPr id="3" name="Obraz 2" descr="C:\Users\Beata\Desktop\NIEPODLEGŁOŚĆ-PROJEKT-RAPORTY\20181018_100331.jpg"/>
          <p:cNvPicPr/>
          <p:nvPr/>
        </p:nvPicPr>
        <p:blipFill>
          <a:blip r:embed="rId2" cstate="print"/>
          <a:srcRect/>
          <a:stretch>
            <a:fillRect/>
          </a:stretch>
        </p:blipFill>
        <p:spPr bwMode="auto">
          <a:xfrm>
            <a:off x="251520" y="2708920"/>
            <a:ext cx="2160240" cy="12961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2002234"/>
          </a:xfrm>
        </p:spPr>
        <p:txBody>
          <a:bodyPr>
            <a:normAutofit fontScale="90000"/>
          </a:bodyPr>
          <a:lstStyle/>
          <a:p>
            <a:r>
              <a:rPr lang="pl-PL" sz="3100" b="1" dirty="0" smtClean="0"/>
              <a:t/>
            </a:r>
            <a:br>
              <a:rPr lang="pl-PL" sz="3100" b="1" dirty="0" smtClean="0"/>
            </a:br>
            <a:r>
              <a:rPr lang="pl-PL" sz="3100" b="1" dirty="0" smtClean="0"/>
              <a:t/>
            </a:r>
            <a:br>
              <a:rPr lang="pl-PL" sz="3100" b="1" dirty="0" smtClean="0"/>
            </a:br>
            <a:r>
              <a:rPr lang="pl-PL" sz="3100" b="1" dirty="0" smtClean="0"/>
              <a:t/>
            </a:r>
            <a:br>
              <a:rPr lang="pl-PL" sz="3100" b="1" dirty="0" smtClean="0"/>
            </a:br>
            <a:r>
              <a:rPr lang="pl-PL" sz="3100" b="1" dirty="0" smtClean="0"/>
              <a:t/>
            </a:r>
            <a:br>
              <a:rPr lang="pl-PL" sz="3100" b="1" dirty="0" smtClean="0"/>
            </a:br>
            <a:r>
              <a:rPr lang="pl-PL" sz="3100" b="1" dirty="0" smtClean="0"/>
              <a:t/>
            </a:r>
            <a:br>
              <a:rPr lang="pl-PL" sz="3100" b="1" dirty="0" smtClean="0"/>
            </a:br>
            <a:r>
              <a:rPr lang="pl-PL" sz="3100" b="1" dirty="0" smtClean="0">
                <a:latin typeface="Eras Bold ITC" pitchFamily="34" charset="0"/>
              </a:rPr>
              <a:t>NAJPIERW POWSTAŁO </a:t>
            </a:r>
            <a:r>
              <a:rPr lang="pl-PL" sz="3100" b="1" dirty="0" smtClean="0">
                <a:solidFill>
                  <a:srgbClr val="0070C0"/>
                </a:solidFill>
                <a:latin typeface="Eras Bold ITC" pitchFamily="34" charset="0"/>
              </a:rPr>
              <a:t>LOGO</a:t>
            </a:r>
            <a:r>
              <a:rPr lang="pl-PL" sz="3100" b="1" dirty="0" smtClean="0"/>
              <a:t/>
            </a:r>
            <a:br>
              <a:rPr lang="pl-PL" sz="3100" b="1" dirty="0" smtClean="0"/>
            </a:br>
            <a:r>
              <a:rPr lang="pl-PL" sz="2000" b="1" dirty="0" smtClean="0"/>
              <a:t> PROJEKTU REALIZOWANEGO Z NARODOWYM BANKIEM POLSKIM W RAMACH PROGRAMU EDUKACJI EKONOMICZNEJ</a:t>
            </a:r>
            <a:r>
              <a:rPr lang="pl-PL" sz="3100" b="1" dirty="0" smtClean="0"/>
              <a:t/>
            </a:r>
            <a:br>
              <a:rPr lang="pl-PL" sz="3100" b="1" dirty="0" smtClean="0"/>
            </a:br>
            <a:r>
              <a:rPr lang="pl-PL" sz="3100" b="1" dirty="0" smtClean="0">
                <a:solidFill>
                  <a:srgbClr val="0070C0"/>
                </a:solidFill>
                <a:latin typeface="Eras Bold ITC" pitchFamily="34" charset="0"/>
              </a:rPr>
              <a:t>AUTOREM  LOGO  JEST</a:t>
            </a:r>
            <a:r>
              <a:rPr lang="pl-PL" sz="3100" b="1" dirty="0" smtClean="0">
                <a:solidFill>
                  <a:srgbClr val="0070C0"/>
                </a:solidFill>
              </a:rPr>
              <a:t> </a:t>
            </a:r>
            <a:br>
              <a:rPr lang="pl-PL" sz="3100" b="1" dirty="0" smtClean="0">
                <a:solidFill>
                  <a:srgbClr val="0070C0"/>
                </a:solidFill>
              </a:rPr>
            </a:br>
            <a:r>
              <a:rPr lang="pl-PL" sz="3100" b="1" dirty="0" smtClean="0">
                <a:latin typeface="Eras Bold ITC" pitchFamily="34" charset="0"/>
              </a:rPr>
              <a:t>WITOLD ROZUMEK </a:t>
            </a:r>
            <a:r>
              <a:rPr lang="pl-PL" sz="3100" b="1" dirty="0" smtClean="0"/>
              <a:t/>
            </a:r>
            <a:br>
              <a:rPr lang="pl-PL" sz="3100" b="1" dirty="0" smtClean="0"/>
            </a:br>
            <a:r>
              <a:rPr lang="pl-PL" sz="3100" b="1" dirty="0" smtClean="0"/>
              <a:t>członek </a:t>
            </a:r>
            <a:r>
              <a:rPr lang="pl-PL" sz="3100" b="1" dirty="0" smtClean="0">
                <a:solidFill>
                  <a:srgbClr val="0070C0"/>
                </a:solidFill>
                <a:latin typeface="Eras Bold ITC" pitchFamily="34" charset="0"/>
              </a:rPr>
              <a:t>SU VZÓR</a:t>
            </a:r>
            <a:r>
              <a:rPr lang="pl-PL" sz="3100" b="1" dirty="0" smtClean="0">
                <a:solidFill>
                  <a:srgbClr val="0070C0"/>
                </a:solidFill>
              </a:rPr>
              <a:t/>
            </a:r>
            <a:br>
              <a:rPr lang="pl-PL" sz="3100" b="1" dirty="0" smtClean="0">
                <a:solidFill>
                  <a:srgbClr val="0070C0"/>
                </a:solidFill>
              </a:rPr>
            </a:br>
            <a:r>
              <a:rPr lang="pl-PL" sz="3100" b="1" dirty="0" smtClean="0">
                <a:solidFill>
                  <a:srgbClr val="0070C0"/>
                </a:solidFill>
              </a:rPr>
              <a:t> </a:t>
            </a:r>
            <a:r>
              <a:rPr lang="de-DE" dirty="0" smtClean="0">
                <a:solidFill>
                  <a:srgbClr val="0070C0"/>
                </a:solidFill>
              </a:rPr>
              <a:t/>
            </a:r>
            <a:br>
              <a:rPr lang="de-DE" dirty="0" smtClean="0">
                <a:solidFill>
                  <a:srgbClr val="0070C0"/>
                </a:solidFill>
              </a:rPr>
            </a:br>
            <a:r>
              <a:rPr lang="pl-PL" b="1" dirty="0" smtClean="0"/>
              <a:t/>
            </a:r>
            <a:br>
              <a:rPr lang="pl-PL" b="1" dirty="0" smtClean="0"/>
            </a:br>
            <a:endParaRPr lang="pl-PL" dirty="0"/>
          </a:p>
        </p:txBody>
      </p:sp>
      <p:pic>
        <p:nvPicPr>
          <p:cNvPr id="3" name="Symbol zastępczy zawartości 3" descr="C:\Users\Beata\Desktop\PROJEKT NBP\Niepodległość (1).jpg"/>
          <p:cNvPicPr>
            <a:picLocks/>
          </p:cNvPicPr>
          <p:nvPr/>
        </p:nvPicPr>
        <p:blipFill>
          <a:blip r:embed="rId2" cstate="print"/>
          <a:srcRect/>
          <a:stretch>
            <a:fillRect/>
          </a:stretch>
        </p:blipFill>
        <p:spPr bwMode="auto">
          <a:xfrm>
            <a:off x="1475656" y="2924945"/>
            <a:ext cx="6408712" cy="3600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ref. Polska jest już wolna</a:t>
            </a:r>
            <a:br>
              <a:rPr lang="pl-PL" sz="2000" b="1" dirty="0" smtClean="0"/>
            </a:br>
            <a:r>
              <a:rPr lang="pl-PL" sz="2000" b="1" dirty="0" smtClean="0"/>
              <a:t>niepodległa</a:t>
            </a:r>
            <a:br>
              <a:rPr lang="pl-PL" sz="2000" b="1" dirty="0" smtClean="0"/>
            </a:br>
            <a:r>
              <a:rPr lang="pl-PL" sz="2000" b="1" dirty="0" smtClean="0"/>
              <a:t>hej hej la </a:t>
            </a:r>
            <a:r>
              <a:rPr lang="pl-PL" sz="2000" b="1" dirty="0" err="1" smtClean="0"/>
              <a:t>la</a:t>
            </a:r>
            <a:r>
              <a:rPr lang="pl-PL" sz="2000" b="1" dirty="0" smtClean="0"/>
              <a:t> </a:t>
            </a:r>
            <a:r>
              <a:rPr lang="pl-PL" sz="2000" b="1" dirty="0" err="1" smtClean="0"/>
              <a:t>la</a:t>
            </a:r>
            <a:r>
              <a:rPr lang="pl-PL" sz="2000" b="1" dirty="0" smtClean="0"/>
              <a:t> </a:t>
            </a:r>
            <a:r>
              <a:rPr lang="pl-PL" sz="2000" b="1" dirty="0" err="1" smtClean="0"/>
              <a:t>la</a:t>
            </a:r>
            <a:r>
              <a:rPr lang="pl-PL" sz="2000" b="1" dirty="0" smtClean="0"/>
              <a:t> hej hej hej</a:t>
            </a:r>
            <a:r>
              <a:rPr lang="de-DE" sz="2000" dirty="0" smtClean="0"/>
              <a:t/>
            </a:r>
            <a:br>
              <a:rPr lang="de-DE" sz="2000" dirty="0" smtClean="0"/>
            </a:br>
            <a:r>
              <a:rPr lang="pl-PL" sz="2000" b="1" dirty="0" smtClean="0"/>
              <a:t>Polska jest już wolna</a:t>
            </a:r>
            <a:br>
              <a:rPr lang="pl-PL" sz="2000" b="1" dirty="0" smtClean="0"/>
            </a:br>
            <a:r>
              <a:rPr lang="pl-PL" sz="2000" b="1" dirty="0" smtClean="0"/>
              <a:t>niepodległa</a:t>
            </a:r>
            <a:br>
              <a:rPr lang="pl-PL" sz="2000" b="1" dirty="0" smtClean="0"/>
            </a:br>
            <a:r>
              <a:rPr lang="pl-PL" sz="2000" b="1" dirty="0" smtClean="0"/>
              <a:t>hej hej la </a:t>
            </a:r>
            <a:r>
              <a:rPr lang="pl-PL" sz="2000" b="1" dirty="0" err="1" smtClean="0"/>
              <a:t>la</a:t>
            </a:r>
            <a:r>
              <a:rPr lang="pl-PL" sz="2000" b="1" dirty="0" smtClean="0"/>
              <a:t> </a:t>
            </a:r>
            <a:r>
              <a:rPr lang="pl-PL" sz="2000" b="1" dirty="0" err="1" smtClean="0"/>
              <a:t>la</a:t>
            </a:r>
            <a:r>
              <a:rPr lang="pl-PL" sz="2000" b="1" dirty="0" smtClean="0"/>
              <a:t> </a:t>
            </a:r>
            <a:r>
              <a:rPr lang="pl-PL" sz="2000" b="1" dirty="0" err="1" smtClean="0"/>
              <a:t>la</a:t>
            </a:r>
            <a:r>
              <a:rPr lang="pl-PL" sz="2000" b="1" dirty="0" smtClean="0"/>
              <a:t> hej hej hej</a:t>
            </a:r>
            <a:r>
              <a:rPr lang="de-DE" sz="2000" dirty="0" smtClean="0"/>
              <a:t/>
            </a:r>
            <a:br>
              <a:rPr lang="de-DE" sz="2000" dirty="0" smtClean="0"/>
            </a:br>
            <a:r>
              <a:rPr lang="pl-PL" sz="2000" b="1" dirty="0" smtClean="0"/>
              <a:t> </a:t>
            </a:r>
            <a:r>
              <a:rPr lang="de-DE" sz="2000" dirty="0" smtClean="0"/>
              <a:t/>
            </a:r>
            <a:br>
              <a:rPr lang="de-DE" sz="2000" dirty="0" smtClean="0"/>
            </a:br>
            <a:r>
              <a:rPr lang="pl-PL" sz="2000" b="1" dirty="0" smtClean="0"/>
              <a:t>Ojczyznę kochać, kraj swój szanować</a:t>
            </a:r>
            <a:r>
              <a:rPr lang="de-DE" sz="2000" dirty="0" smtClean="0"/>
              <a:t/>
            </a:r>
            <a:br>
              <a:rPr lang="de-DE" sz="2000" dirty="0" smtClean="0"/>
            </a:br>
            <a:r>
              <a:rPr lang="pl-PL" sz="2000" b="1" dirty="0" smtClean="0"/>
              <a:t>na jego chwałę uczciwie pracować.</a:t>
            </a:r>
            <a:r>
              <a:rPr lang="de-DE" sz="2000" dirty="0" smtClean="0"/>
              <a:t/>
            </a:r>
            <a:br>
              <a:rPr lang="de-DE" sz="2000" dirty="0" smtClean="0"/>
            </a:br>
            <a:r>
              <a:rPr lang="pl-PL" sz="2000" b="1" dirty="0" smtClean="0"/>
              <a:t>Młodzi Polacy, strażnicy wolności,</a:t>
            </a:r>
            <a:r>
              <a:rPr lang="de-DE" sz="2000" dirty="0" smtClean="0"/>
              <a:t/>
            </a:r>
            <a:br>
              <a:rPr lang="de-DE" sz="2000" dirty="0" smtClean="0"/>
            </a:br>
            <a:r>
              <a:rPr lang="pl-PL" sz="2000" b="1" dirty="0" smtClean="0"/>
              <a:t>gotowi bronić ludzkiej godności!</a:t>
            </a:r>
            <a:r>
              <a:rPr lang="de-DE" sz="2000" dirty="0" smtClean="0"/>
              <a:t/>
            </a:r>
            <a:br>
              <a:rPr lang="de-DE" sz="2000" dirty="0" smtClean="0"/>
            </a:br>
            <a:r>
              <a:rPr lang="pl-PL" sz="2000" b="1" dirty="0" smtClean="0"/>
              <a:t> </a:t>
            </a:r>
            <a:r>
              <a:rPr lang="de-DE" sz="2000" dirty="0" smtClean="0"/>
              <a:t/>
            </a:r>
            <a:br>
              <a:rPr lang="de-DE" sz="2000" dirty="0" smtClean="0"/>
            </a:br>
            <a:endParaRPr lang="pl-PL" sz="2000" dirty="0"/>
          </a:p>
        </p:txBody>
      </p:sp>
      <p:pic>
        <p:nvPicPr>
          <p:cNvPr id="3" name="Obraz 2" descr="C:\Users\Beata\Desktop\NIEPODLEGŁOŚĆ-PROJEKT-RAPORTY\20181018_100331.jpg"/>
          <p:cNvPicPr/>
          <p:nvPr/>
        </p:nvPicPr>
        <p:blipFill>
          <a:blip r:embed="rId2" cstate="print"/>
          <a:srcRect/>
          <a:stretch>
            <a:fillRect/>
          </a:stretch>
        </p:blipFill>
        <p:spPr bwMode="auto">
          <a:xfrm>
            <a:off x="251520" y="2708920"/>
            <a:ext cx="2160240" cy="12961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ZORGANIZOWALIŚMY KONFERENCJĘ PODSUMOWUJACĄ  WYGRANY PROJEKT NBP- 12.12.2018 Z UDZIAŁEM ZAPROSZONYCH GOŚCI </a:t>
            </a:r>
            <a:br>
              <a:rPr lang="pl-PL" sz="2000" b="1" dirty="0" smtClean="0"/>
            </a:br>
            <a:r>
              <a:rPr lang="pl-PL" sz="2000" b="1" u="sng" dirty="0" smtClean="0">
                <a:solidFill>
                  <a:srgbClr val="0070C0"/>
                </a:solidFill>
              </a:rPr>
              <a:t>ORGANIZATORMI KONFERENCJI BYŁ VZÓR z OPIEKUNAMI</a:t>
            </a:r>
            <a:br>
              <a:rPr lang="pl-PL" sz="2000" b="1" u="sng" dirty="0" smtClean="0">
                <a:solidFill>
                  <a:srgbClr val="0070C0"/>
                </a:solidFill>
              </a:rPr>
            </a:br>
            <a:r>
              <a:rPr lang="pl-PL" sz="2000" b="1" u="sng" dirty="0" smtClean="0">
                <a:solidFill>
                  <a:schemeClr val="accent5">
                    <a:lumMod val="50000"/>
                  </a:schemeClr>
                </a:solidFill>
              </a:rPr>
              <a:t> P. PROF. BEATA MARCINIAK I P. PROF. VIOLETTA LENARCZYK</a:t>
            </a:r>
            <a:r>
              <a:rPr lang="pl-PL" sz="2000" b="1" u="sng" dirty="0" smtClean="0">
                <a:solidFill>
                  <a:srgbClr val="0070C0"/>
                </a:solidFill>
              </a:rPr>
              <a:t/>
            </a:r>
            <a:br>
              <a:rPr lang="pl-PL" sz="2000" b="1" u="sng" dirty="0" smtClean="0">
                <a:solidFill>
                  <a:srgbClr val="0070C0"/>
                </a:solidFill>
              </a:rPr>
            </a:br>
            <a:r>
              <a:rPr lang="pl-PL" sz="2000" b="1" u="sng" dirty="0" smtClean="0">
                <a:solidFill>
                  <a:srgbClr val="C00000"/>
                </a:solidFill>
              </a:rPr>
              <a:t>UCZESTNICZYŁO W NIEJ 127 UCZNIÓW</a:t>
            </a:r>
            <a:r>
              <a:rPr lang="pl-PL" sz="2000" b="1" u="sng" dirty="0" smtClean="0">
                <a:solidFill>
                  <a:srgbClr val="0070C0"/>
                </a:solidFill>
              </a:rPr>
              <a:t/>
            </a:r>
            <a:br>
              <a:rPr lang="pl-PL" sz="2000" b="1" u="sng" dirty="0" smtClean="0">
                <a:solidFill>
                  <a:srgbClr val="0070C0"/>
                </a:solidFill>
              </a:rPr>
            </a:br>
            <a:r>
              <a:rPr lang="pl-PL" sz="2000" b="1" u="sng" dirty="0" smtClean="0">
                <a:solidFill>
                  <a:srgbClr val="0070C0"/>
                </a:solidFill>
              </a:rPr>
              <a:t>O OPRAWĘ MUZYCZNĄ ZADBAŁ </a:t>
            </a:r>
            <a:r>
              <a:rPr lang="pl-PL" sz="2000" b="1" u="sng" dirty="0" smtClean="0"/>
              <a:t>PIOTR CZAPLICKI </a:t>
            </a:r>
            <a:r>
              <a:rPr lang="pl-PL" sz="2000" b="1" u="sng" dirty="0" smtClean="0">
                <a:solidFill>
                  <a:srgbClr val="0070C0"/>
                </a:solidFill>
              </a:rPr>
              <a:t/>
            </a:r>
            <a:br>
              <a:rPr lang="pl-PL" sz="2000" b="1" u="sng" dirty="0" smtClean="0">
                <a:solidFill>
                  <a:srgbClr val="0070C0"/>
                </a:solidFill>
              </a:rPr>
            </a:br>
            <a:r>
              <a:rPr lang="pl-PL" sz="2000" b="1" u="sng" dirty="0" smtClean="0">
                <a:solidFill>
                  <a:srgbClr val="C00000"/>
                </a:solidFill>
              </a:rPr>
              <a:t> CATERING I NAGRODY W KONKURSACH PRZYGOTOWAŁ VZÓR </a:t>
            </a:r>
            <a:r>
              <a:rPr lang="pl-PL" sz="2000" b="1" u="sng" dirty="0" err="1" smtClean="0">
                <a:solidFill>
                  <a:srgbClr val="C00000"/>
                </a:solidFill>
                <a:sym typeface="Wingdings" pitchFamily="2" charset="2"/>
              </a:rPr>
              <a:t></a:t>
            </a:r>
            <a:endParaRPr lang="pl-PL" sz="2000" b="1" u="sng" dirty="0">
              <a:solidFill>
                <a:srgbClr val="C00000"/>
              </a:solidFill>
            </a:endParaRPr>
          </a:p>
        </p:txBody>
      </p:sp>
      <p:pic>
        <p:nvPicPr>
          <p:cNvPr id="18434" name="Picture 2" descr="20181212_104504"/>
          <p:cNvPicPr>
            <a:picLocks noChangeAspect="1" noChangeArrowheads="1"/>
          </p:cNvPicPr>
          <p:nvPr/>
        </p:nvPicPr>
        <p:blipFill>
          <a:blip r:embed="rId2" cstate="print"/>
          <a:srcRect/>
          <a:stretch>
            <a:fillRect/>
          </a:stretch>
        </p:blipFill>
        <p:spPr bwMode="auto">
          <a:xfrm>
            <a:off x="755576" y="2780929"/>
            <a:ext cx="3816424" cy="20246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435" name="Picture 3" descr="20181212_105635"/>
          <p:cNvPicPr>
            <a:picLocks noChangeAspect="1" noChangeArrowheads="1"/>
          </p:cNvPicPr>
          <p:nvPr/>
        </p:nvPicPr>
        <p:blipFill>
          <a:blip r:embed="rId3" cstate="print"/>
          <a:srcRect/>
          <a:stretch>
            <a:fillRect/>
          </a:stretch>
        </p:blipFill>
        <p:spPr bwMode="auto">
          <a:xfrm>
            <a:off x="4644008" y="2708921"/>
            <a:ext cx="3816424" cy="20490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436" name="Picture 4" descr="20181212_105916"/>
          <p:cNvPicPr>
            <a:picLocks noChangeAspect="1" noChangeArrowheads="1"/>
          </p:cNvPicPr>
          <p:nvPr/>
        </p:nvPicPr>
        <p:blipFill>
          <a:blip r:embed="rId4" cstate="print"/>
          <a:srcRect/>
          <a:stretch>
            <a:fillRect/>
          </a:stretch>
        </p:blipFill>
        <p:spPr bwMode="auto">
          <a:xfrm>
            <a:off x="611560" y="4437112"/>
            <a:ext cx="3744416" cy="22162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8437" name="Picture 5" descr="20181212_112351"/>
          <p:cNvPicPr>
            <a:picLocks noChangeAspect="1" noChangeArrowheads="1"/>
          </p:cNvPicPr>
          <p:nvPr/>
        </p:nvPicPr>
        <p:blipFill>
          <a:blip r:embed="rId5" cstate="print"/>
          <a:srcRect/>
          <a:stretch>
            <a:fillRect/>
          </a:stretch>
        </p:blipFill>
        <p:spPr bwMode="auto">
          <a:xfrm>
            <a:off x="4572000" y="4509120"/>
            <a:ext cx="3888432" cy="21602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332656"/>
            <a:ext cx="8229600" cy="5602634"/>
          </a:xfrm>
        </p:spPr>
        <p:txBody>
          <a:bodyPr>
            <a:normAutofit fontScale="90000"/>
          </a:bodyPr>
          <a:lstStyle/>
          <a:p>
            <a:pPr lvl="0"/>
            <a:r>
              <a:rPr lang="pl-PL" sz="2700" b="1" dirty="0" smtClean="0"/>
              <a:t/>
            </a:r>
            <a:br>
              <a:rPr lang="pl-PL" sz="2700" b="1" dirty="0" smtClean="0"/>
            </a:br>
            <a:r>
              <a:rPr lang="pl-PL" sz="2700" b="1" dirty="0" smtClean="0"/>
              <a:t/>
            </a:r>
            <a:br>
              <a:rPr lang="pl-PL" sz="2700" b="1" dirty="0" smtClean="0"/>
            </a:br>
            <a:r>
              <a:rPr lang="pl-PL" sz="2700" b="1" dirty="0" smtClean="0"/>
              <a:t/>
            </a:r>
            <a:br>
              <a:rPr lang="pl-PL" sz="2700" b="1" dirty="0" smtClean="0"/>
            </a:br>
            <a:r>
              <a:rPr lang="pl-PL" sz="2700" b="1" dirty="0" smtClean="0"/>
              <a:t/>
            </a:r>
            <a:br>
              <a:rPr lang="pl-PL" sz="2700" b="1" dirty="0" smtClean="0"/>
            </a:br>
            <a:r>
              <a:rPr lang="pl-PL" sz="2700" b="1" dirty="0" smtClean="0"/>
              <a:t/>
            </a:r>
            <a:br>
              <a:rPr lang="pl-PL" sz="2700" b="1" dirty="0" smtClean="0"/>
            </a:br>
            <a:r>
              <a:rPr lang="pl-PL" sz="2700" b="1" dirty="0" smtClean="0"/>
              <a:t/>
            </a:r>
            <a:br>
              <a:rPr lang="pl-PL" sz="2700" b="1" dirty="0" smtClean="0"/>
            </a:br>
            <a:r>
              <a:rPr lang="pl-PL" sz="2700" b="1" dirty="0" smtClean="0"/>
              <a:t/>
            </a:r>
            <a:br>
              <a:rPr lang="pl-PL" sz="2700" b="1" dirty="0" smtClean="0"/>
            </a:br>
            <a:r>
              <a:rPr lang="pl-PL" sz="2200" b="1" dirty="0" smtClean="0">
                <a:latin typeface="Arial Black" pitchFamily="34" charset="0"/>
              </a:rPr>
              <a:t>ZAŁOŻONE CELE PROJEKTU ZOSTAŁY OSIĄGNIĘTE POPRZEZ WŁĄCZENIE DO AKTYWNEGO UDZIAŁU CZŁONKÓW SU VZÓR I CAŁEJ SPOECZNOŚCI UCZNIOWSKIEJ W REALIZACJĘ PROJEKTU.</a:t>
            </a:r>
            <a:br>
              <a:rPr lang="pl-PL" sz="2200" b="1" dirty="0" smtClean="0">
                <a:latin typeface="Arial Black" pitchFamily="34" charset="0"/>
              </a:rPr>
            </a:br>
            <a:r>
              <a:rPr lang="pl-PL" sz="2200" b="1" dirty="0" smtClean="0">
                <a:solidFill>
                  <a:srgbClr val="C00000"/>
                </a:solidFill>
                <a:latin typeface="Arial Black" pitchFamily="34" charset="0"/>
              </a:rPr>
              <a:t>OD WRZEŚNIA DO GRUDNIA ZREALIZOWALIŚMY GRANT NBP ZA </a:t>
            </a:r>
            <a:r>
              <a:rPr lang="pl-PL" sz="2200" b="1" dirty="0" smtClean="0">
                <a:latin typeface="Arial Black" pitchFamily="34" charset="0"/>
              </a:rPr>
              <a:t>5.000</a:t>
            </a:r>
            <a:r>
              <a:rPr lang="pl-PL" sz="2200" b="1" dirty="0" smtClean="0">
                <a:solidFill>
                  <a:srgbClr val="C00000"/>
                </a:solidFill>
                <a:latin typeface="Arial Black" pitchFamily="34" charset="0"/>
              </a:rPr>
              <a:t> </a:t>
            </a:r>
            <a:r>
              <a:rPr lang="pl-PL" sz="2200" b="1" dirty="0" smtClean="0">
                <a:latin typeface="Arial Black" pitchFamily="34" charset="0"/>
              </a:rPr>
              <a:t>ZŁOTYCH</a:t>
            </a:r>
            <a:r>
              <a:rPr lang="pl-PL" sz="2200" b="1" dirty="0" smtClean="0">
                <a:solidFill>
                  <a:srgbClr val="C00000"/>
                </a:solidFill>
                <a:latin typeface="Arial Black" pitchFamily="34" charset="0"/>
              </a:rPr>
              <a:t> I OSIĄGNĘLIŚMY ZAŁOŻONE CELE TJ.: </a:t>
            </a:r>
            <a:r>
              <a:rPr lang="pl-PL" sz="2700" b="1" dirty="0" smtClean="0"/>
              <a:t/>
            </a:r>
            <a:br>
              <a:rPr lang="pl-PL" sz="2700" b="1" dirty="0" smtClean="0"/>
            </a:br>
            <a:r>
              <a:rPr lang="pl-PL" sz="2700" b="1" dirty="0" smtClean="0"/>
              <a:t>1</a:t>
            </a:r>
            <a:r>
              <a:rPr lang="pl-PL" sz="2200" b="1" dirty="0" smtClean="0"/>
              <a:t>. Budowanie ducha patriotyzmu i odpowiedzialności za Ojczyznę.</a:t>
            </a:r>
            <a:br>
              <a:rPr lang="pl-PL" sz="2200" b="1" dirty="0" smtClean="0"/>
            </a:br>
            <a:r>
              <a:rPr lang="pl-PL" sz="2200" b="1" dirty="0" smtClean="0"/>
              <a:t>      2. Upamiętnienie w sposób szczególny, kreatywno- twórczy </a:t>
            </a:r>
            <a:br>
              <a:rPr lang="pl-PL" sz="2200" b="1" dirty="0" smtClean="0"/>
            </a:br>
            <a:r>
              <a:rPr lang="pl-PL" sz="2200" b="1" dirty="0" smtClean="0"/>
              <a:t>100.Lecia Odzyskania Niepodległości poprzez kształtowanie tożsamości narodowej.</a:t>
            </a:r>
            <a:r>
              <a:rPr lang="de-DE" sz="2200" b="1" dirty="0" smtClean="0"/>
              <a:t/>
            </a:r>
            <a:br>
              <a:rPr lang="de-DE" sz="2200" b="1" dirty="0" smtClean="0"/>
            </a:br>
            <a:r>
              <a:rPr lang="pl-PL" sz="2200" b="1" dirty="0" smtClean="0"/>
              <a:t>   3</a:t>
            </a:r>
            <a:r>
              <a:rPr lang="pl-PL" sz="2200" b="1" u="sng" dirty="0" smtClean="0"/>
              <a:t>. Zaprojektowanie szeregu gadżetów okazjonalnych oraz ich wyprodukowanie własnoręcznie, promując umiejętności w spółdzielczości</a:t>
            </a:r>
            <a:r>
              <a:rPr lang="pl-PL" sz="2200" b="1" dirty="0" smtClean="0"/>
              <a:t>.</a:t>
            </a:r>
            <a:r>
              <a:rPr lang="de-DE" sz="2200" b="1" dirty="0" smtClean="0"/>
              <a:t/>
            </a:r>
            <a:br>
              <a:rPr lang="de-DE" sz="2200" b="1" dirty="0" smtClean="0"/>
            </a:br>
            <a:r>
              <a:rPr lang="pl-PL" sz="2200" b="1" dirty="0" smtClean="0"/>
              <a:t>         4. Zainteresowanie młodych Wielkopolan dokonaniami ich przodków  w zakresie osiągnięć  spółdzielczych,  ekonomiczno- gospodarczych  ostatnich 100 lat. </a:t>
            </a:r>
            <a:br>
              <a:rPr lang="pl-PL" sz="2200" b="1" dirty="0" smtClean="0"/>
            </a:br>
            <a:r>
              <a:rPr lang="pl-PL" b="1" dirty="0" smtClean="0"/>
              <a:t/>
            </a:r>
            <a:br>
              <a:rPr lang="pl-PL" b="1" dirty="0" smtClean="0"/>
            </a:br>
            <a:r>
              <a:rPr lang="pl-PL" b="1" dirty="0" smtClean="0"/>
              <a:t/>
            </a:r>
            <a:br>
              <a:rPr lang="pl-PL" b="1" dirty="0" smtClean="0"/>
            </a:br>
            <a:r>
              <a:rPr lang="pl-PL" b="1" dirty="0" smtClean="0"/>
              <a:t/>
            </a:r>
            <a:br>
              <a:rPr lang="pl-PL" b="1" dirty="0" smtClean="0"/>
            </a:br>
            <a:endParaRPr lang="pl-PL"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5890666"/>
          </a:xfrm>
        </p:spPr>
        <p:txBody>
          <a:bodyPr>
            <a:normAutofit fontScale="90000"/>
          </a:bodyPr>
          <a:lstStyle/>
          <a:p>
            <a:r>
              <a:rPr lang="pl-PL" sz="2800" b="1" dirty="0" smtClean="0">
                <a:latin typeface="Arial Black" pitchFamily="34" charset="0"/>
              </a:rPr>
              <a:t>PODCZAS REALIZACJI TEGO PROJEKTU SPÓŁDZIELNIA VZÓR PRZEBRANŻOWIŁA SIĘ </a:t>
            </a:r>
            <a:br>
              <a:rPr lang="pl-PL" sz="2800" b="1" dirty="0" smtClean="0">
                <a:latin typeface="Arial Black" pitchFamily="34" charset="0"/>
              </a:rPr>
            </a:br>
            <a:r>
              <a:rPr lang="pl-PL" sz="2800" b="1" i="1" dirty="0" smtClean="0">
                <a:solidFill>
                  <a:srgbClr val="92D050"/>
                </a:solidFill>
                <a:latin typeface="Arial Black" pitchFamily="34" charset="0"/>
              </a:rPr>
              <a:t>W MANUFAKTURĘ PRZEDSIĘBIORCZOŚCI                 I TECHNOLOGII 3D</a:t>
            </a:r>
            <a:r>
              <a:rPr lang="pl-PL" sz="2800" b="1" dirty="0" smtClean="0">
                <a:latin typeface="Eras Bold ITC" pitchFamily="34" charset="0"/>
              </a:rPr>
              <a:t/>
            </a:r>
            <a:br>
              <a:rPr lang="pl-PL" sz="2800" b="1" dirty="0" smtClean="0">
                <a:latin typeface="Eras Bold ITC" pitchFamily="34" charset="0"/>
              </a:rPr>
            </a:br>
            <a:r>
              <a:rPr lang="pl-PL" sz="2800" b="1" dirty="0" smtClean="0">
                <a:latin typeface="Arial Black" pitchFamily="34" charset="0"/>
              </a:rPr>
              <a:t>I W RAMACH TEJ DZIAŁALNOŚCI WYKONAŁA:</a:t>
            </a:r>
            <a:r>
              <a:rPr lang="pl-PL" b="1" dirty="0" smtClean="0"/>
              <a:t/>
            </a:r>
            <a:br>
              <a:rPr lang="pl-PL" b="1" dirty="0" smtClean="0"/>
            </a:br>
            <a:r>
              <a:rPr lang="pl-PL" sz="2000" b="1" dirty="0" smtClean="0"/>
              <a:t>1. PIĘĆ WERSJI  PLAKATÓW ZACHĘCAJĄCYCH DO UDZIAŁU W PROJEKCIE </a:t>
            </a:r>
            <a:br>
              <a:rPr lang="pl-PL" sz="2000" b="1" dirty="0" smtClean="0"/>
            </a:br>
            <a:r>
              <a:rPr lang="pl-PL" sz="2000" b="1" dirty="0" smtClean="0"/>
              <a:t>2.  LOGO  „PROJEKTU  NIEPODLEGŁOŚĆ TO NASZA SPRAWA!”.</a:t>
            </a:r>
            <a:br>
              <a:rPr lang="pl-PL" sz="2000" b="1" dirty="0" smtClean="0"/>
            </a:br>
            <a:r>
              <a:rPr lang="pl-PL" sz="2000" b="1" dirty="0" smtClean="0"/>
              <a:t/>
            </a:r>
            <a:br>
              <a:rPr lang="pl-PL" sz="2000" b="1" dirty="0" smtClean="0"/>
            </a:br>
            <a:r>
              <a:rPr lang="pl-PL" sz="2000" b="1" dirty="0" smtClean="0"/>
              <a:t/>
            </a:r>
            <a:br>
              <a:rPr lang="pl-PL" sz="2000" b="1" dirty="0" smtClean="0"/>
            </a:br>
            <a:r>
              <a:rPr lang="pl-PL" sz="2000" b="1" dirty="0" smtClean="0"/>
              <a:t>3.. UŁOŻYŁA SŁOWA PIOSENKI PATRIOTYCZNEJ SZKOŁY PT. „STRAŻNICY WOLNOŚCI”.</a:t>
            </a:r>
            <a:br>
              <a:rPr lang="pl-PL" sz="2000" b="1" dirty="0" smtClean="0"/>
            </a:br>
            <a:r>
              <a:rPr lang="pl-PL" sz="2000" b="1" dirty="0" smtClean="0"/>
              <a:t>4.ZAPROJEKTOWAŁA I  WYKONAŁA 200. SZTUK BRELOKÓW PATRIOTYCZNYCH NA LASERZE  W METALU ORAZ Z FILAMENTU NA DRUKARCE 3D.</a:t>
            </a:r>
            <a:br>
              <a:rPr lang="pl-PL" sz="2000" b="1" dirty="0" smtClean="0"/>
            </a:br>
            <a:r>
              <a:rPr lang="pl-PL" sz="2000" b="1" dirty="0" smtClean="0"/>
              <a:t>5. WYKONAŁA DWA WARIANTY  LOGO  NA 100. LECIE POWSTANIA WIELKOPOLSKIEGO.</a:t>
            </a:r>
            <a:br>
              <a:rPr lang="pl-PL" sz="2000" b="1" dirty="0" smtClean="0"/>
            </a:br>
            <a:r>
              <a:rPr lang="pl-PL" sz="2000" b="1" dirty="0" smtClean="0"/>
              <a:t>6. PRZYGOTOWAŁA WYKONAŁA 15. SZTUK KALENDARZY NA ROK 2019  ZE ZDJĘCIAMI Z REALIZACJI PROJEKTU.</a:t>
            </a:r>
            <a:br>
              <a:rPr lang="pl-PL" sz="2000" b="1" dirty="0" smtClean="0"/>
            </a:br>
            <a:r>
              <a:rPr lang="pl-PL" sz="2000" b="1" dirty="0" smtClean="0"/>
              <a:t>6. PRZYGOTOWAŁA  KONFRENCJĘ Z UDZIAŁ EM 127. UCZNIÓW W KONFERENCJI PODSUMOWUJĄCEJ PROJEKT W DNIU 12.12.2018</a:t>
            </a:r>
            <a:endParaRPr lang="pl-PL" sz="2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sp>
        <p:nvSpPr>
          <p:cNvPr id="4097" name="Rectangle 1"/>
          <p:cNvSpPr>
            <a:spLocks noChangeArrowheads="1"/>
          </p:cNvSpPr>
          <p:nvPr/>
        </p:nvSpPr>
        <p:spPr bwMode="auto">
          <a:xfrm>
            <a:off x="-252536" y="-3566556"/>
            <a:ext cx="9879291" cy="97872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kumimoji="0" lang="pl-PL"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lang="pl-PL" sz="1100" b="1" dirty="0" smtClean="0">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kumimoji="0" lang="pl-PL"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lang="pl-PL" sz="1100" b="1" dirty="0" smtClean="0">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kumimoji="0" lang="pl-PL"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lang="pl-PL" sz="1100" b="1" dirty="0" smtClean="0">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kumimoji="0" lang="pl-PL"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lang="pl-PL" sz="1100" b="1" dirty="0" smtClean="0">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kumimoji="0" lang="pl-PL"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lang="pl-PL" sz="1100" b="1" dirty="0" smtClean="0">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kumimoji="0" lang="pl-PL"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lang="pl-PL" sz="1100" b="1" dirty="0" smtClean="0">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kumimoji="0" lang="pl-PL"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lang="pl-PL" sz="1100" b="1" dirty="0" smtClean="0">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kumimoji="0" lang="pl-PL"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lang="pl-PL" sz="1100" b="1" dirty="0" smtClean="0">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kumimoji="0" lang="pl-PL"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Char char="•"/>
              <a:tabLst>
                <a:tab pos="228600" algn="l"/>
                <a:tab pos="449263" algn="l"/>
              </a:tabLst>
            </a:pPr>
            <a:endParaRPr lang="pl-PL" sz="1100" b="1" dirty="0" smtClean="0">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r>
              <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r>
              <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endParaRPr lang="pl-PL" sz="2000" b="1" dirty="0" smtClean="0">
              <a:latin typeface="Times New Roman" pitchFamily="18" charset="0"/>
              <a:ea typeface="Calibri" pitchFamily="34" charset="0"/>
              <a:cs typeface="Times New Roman" pitchFamily="18" charset="0"/>
            </a:endParaRPr>
          </a:p>
          <a:p>
            <a:pPr algn="just" fontAlgn="base">
              <a:spcBef>
                <a:spcPct val="0"/>
              </a:spcBef>
              <a:spcAft>
                <a:spcPct val="0"/>
              </a:spcAft>
              <a:tabLst>
                <a:tab pos="228600" algn="l"/>
                <a:tab pos="449263" algn="l"/>
              </a:tabLst>
            </a:pPr>
            <a:r>
              <a:rPr lang="pl-PL" sz="2000" b="1" dirty="0" smtClean="0"/>
              <a:t>                          </a:t>
            </a:r>
            <a:endParaRPr lang="pl-PL" sz="3200" b="1" dirty="0" smtClean="0"/>
          </a:p>
          <a:p>
            <a:pPr algn="just" fontAlgn="base">
              <a:spcBef>
                <a:spcPct val="0"/>
              </a:spcBef>
              <a:spcAft>
                <a:spcPct val="0"/>
              </a:spcAft>
              <a:tabLst>
                <a:tab pos="228600" algn="l"/>
                <a:tab pos="449263" algn="l"/>
              </a:tabLst>
            </a:pPr>
            <a:r>
              <a:rPr lang="pl-PL" sz="3200" b="1" dirty="0" smtClean="0">
                <a:latin typeface="Times New Roman" pitchFamily="18" charset="0"/>
                <a:ea typeface="Calibri" pitchFamily="34" charset="0"/>
                <a:cs typeface="Times New Roman" pitchFamily="18" charset="0"/>
              </a:rPr>
              <a:t>          PONADTO:</a:t>
            </a: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endPar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endParaRPr lang="pl-PL" sz="2000" b="1" dirty="0" smtClean="0">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endPar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r>
              <a:rPr lang="pl-PL" sz="2000" b="1" dirty="0" smtClean="0">
                <a:latin typeface="Times New Roman" pitchFamily="18" charset="0"/>
                <a:ea typeface="Calibri" pitchFamily="34" charset="0"/>
                <a:cs typeface="Times New Roman" pitchFamily="18" charset="0"/>
              </a:rPr>
              <a:t>               </a:t>
            </a:r>
            <a:r>
              <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PONAD</a:t>
            </a:r>
            <a:r>
              <a:rPr kumimoji="0" lang="pl-PL" sz="20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197 uczniów (LO, TM, ZSZ, SU)</a:t>
            </a: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r>
              <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włączyło się w pielęgnację</a:t>
            </a: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r>
              <a:rPr lang="pl-PL" sz="2000" b="1" dirty="0" smtClean="0">
                <a:latin typeface="Times New Roman" pitchFamily="18" charset="0"/>
                <a:ea typeface="Calibri" pitchFamily="34" charset="0"/>
                <a:cs typeface="Times New Roman" pitchFamily="18" charset="0"/>
              </a:rPr>
              <a:t>                                                 </a:t>
            </a:r>
            <a:r>
              <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tradycji niepodległościowych</a:t>
            </a: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r>
              <a:rPr lang="pl-PL" sz="2000" b="1" dirty="0" smtClean="0">
                <a:latin typeface="Times New Roman" pitchFamily="18" charset="0"/>
                <a:ea typeface="Calibri" pitchFamily="34" charset="0"/>
                <a:cs typeface="Times New Roman" pitchFamily="18" charset="0"/>
              </a:rPr>
              <a:t>                   podczas uroczystości, wieczornicy, konkursów zrealizowanych w projekcie</a:t>
            </a:r>
            <a:r>
              <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r>
              <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BĘDĄ ONI ZNALI I PIELĘGNOWALI  TRADYCJE  NIEPODLEGŁOŚCIOWE </a:t>
            </a: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endPar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r>
              <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WIELKOPOLSKI I POLSKI ORAZ ZDOBYLI WIEDZĘ </a:t>
            </a: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r>
              <a:rPr lang="pl-PL" sz="2000" b="1" dirty="0" smtClean="0">
                <a:latin typeface="Times New Roman" pitchFamily="18" charset="0"/>
                <a:ea typeface="Calibri" pitchFamily="34" charset="0"/>
                <a:cs typeface="Times New Roman" pitchFamily="18" charset="0"/>
              </a:rPr>
              <a:t>                                         </a:t>
            </a:r>
            <a:r>
              <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 OSIĄGNIĘCIACH </a:t>
            </a: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r>
              <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WIELKOPOLAN DLA ROZWOJU </a:t>
            </a: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r>
              <a:rPr lang="pl-PL" sz="2000" b="1" dirty="0" smtClean="0">
                <a:latin typeface="Times New Roman" pitchFamily="18" charset="0"/>
                <a:ea typeface="Calibri" pitchFamily="34" charset="0"/>
                <a:cs typeface="Times New Roman" pitchFamily="18" charset="0"/>
              </a:rPr>
              <a:t>                    </a:t>
            </a:r>
            <a:r>
              <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EKONOMICZNEGO I GOSPODARCZEGO </a:t>
            </a: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r>
              <a:rPr kumimoji="0" lang="pl-PL"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W PRZECIĄGU 100 MINIONYCH LAT.</a:t>
            </a: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r>
              <a:rPr lang="pl-PL" sz="2000" b="1" dirty="0" smtClean="0">
                <a:latin typeface="Times New Roman" pitchFamily="18" charset="0"/>
                <a:cs typeface="Times New Roman" pitchFamily="18" charset="0"/>
              </a:rPr>
              <a:t>            </a:t>
            </a:r>
            <a:r>
              <a:rPr lang="pl-PL" sz="2000" b="1" dirty="0" smtClean="0">
                <a:solidFill>
                  <a:srgbClr val="00B050"/>
                </a:solidFill>
                <a:latin typeface="Times New Roman" pitchFamily="18" charset="0"/>
                <a:cs typeface="Times New Roman" pitchFamily="18" charset="0"/>
              </a:rPr>
              <a:t>PRZYGOTOWANO I NAGRANO FILM, KTÓRY ZOSTAŁ POKAZANY </a:t>
            </a:r>
          </a:p>
          <a:p>
            <a:pPr marL="0" marR="0" lvl="0" indent="0" algn="just" defTabSz="914400" rtl="0" eaLnBrk="1" fontAlgn="base" latinLnBrk="0" hangingPunct="1">
              <a:lnSpc>
                <a:spcPct val="100000"/>
              </a:lnSpc>
              <a:spcBef>
                <a:spcPct val="0"/>
              </a:spcBef>
              <a:spcAft>
                <a:spcPct val="0"/>
              </a:spcAft>
              <a:buClrTx/>
              <a:buSzTx/>
              <a:tabLst>
                <a:tab pos="228600" algn="l"/>
                <a:tab pos="449263" algn="l"/>
              </a:tabLst>
            </a:pPr>
            <a:r>
              <a:rPr lang="pl-PL" sz="2000" b="1" dirty="0" smtClean="0">
                <a:solidFill>
                  <a:srgbClr val="00B050"/>
                </a:solidFill>
                <a:latin typeface="Times New Roman" pitchFamily="18" charset="0"/>
                <a:cs typeface="Times New Roman" pitchFamily="18" charset="0"/>
              </a:rPr>
              <a:t>           NA KONFERENCJI PODSUMOWUJĄCEJ PROJEKT W DNIU 12.12.2018</a:t>
            </a:r>
            <a:endParaRPr kumimoji="0" lang="pl-PL" sz="2000" b="0" i="0" u="none" strike="noStrike" cap="none" normalizeH="0" baseline="0" dirty="0" smtClean="0">
              <a:ln>
                <a:noFill/>
              </a:ln>
              <a:solidFill>
                <a:srgbClr val="00B05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548680"/>
            <a:ext cx="8229600" cy="1143000"/>
          </a:xfrm>
        </p:spPr>
        <p:txBody>
          <a:bodyPr>
            <a:normAutofit fontScale="90000"/>
          </a:bodyPr>
          <a:lstStyle/>
          <a:p>
            <a:pPr lvl="0"/>
            <a:r>
              <a:rPr lang="pl-PL" b="1" dirty="0" smtClean="0">
                <a:latin typeface="Times New Roman" pitchFamily="18" charset="0"/>
                <a:ea typeface="Calibri" pitchFamily="34" charset="0"/>
                <a:cs typeface="Times New Roman" pitchFamily="18" charset="0"/>
              </a:rPr>
              <a:t/>
            </a:r>
            <a:br>
              <a:rPr lang="pl-PL" b="1" dirty="0" smtClean="0">
                <a:latin typeface="Times New Roman" pitchFamily="18" charset="0"/>
                <a:ea typeface="Calibri" pitchFamily="34" charset="0"/>
                <a:cs typeface="Times New Roman" pitchFamily="18" charset="0"/>
              </a:rPr>
            </a:br>
            <a:r>
              <a:rPr lang="pl-PL" b="1" dirty="0" smtClean="0">
                <a:latin typeface="Times New Roman" pitchFamily="18" charset="0"/>
                <a:ea typeface="Calibri" pitchFamily="34" charset="0"/>
                <a:cs typeface="Times New Roman" pitchFamily="18" charset="0"/>
              </a:rPr>
              <a:t/>
            </a:r>
            <a:br>
              <a:rPr lang="pl-PL" b="1" dirty="0" smtClean="0">
                <a:latin typeface="Times New Roman" pitchFamily="18" charset="0"/>
                <a:ea typeface="Calibri" pitchFamily="34" charset="0"/>
                <a:cs typeface="Times New Roman" pitchFamily="18" charset="0"/>
              </a:rPr>
            </a:br>
            <a:r>
              <a:rPr lang="pl-PL" b="1" dirty="0" smtClean="0">
                <a:latin typeface="Times New Roman" pitchFamily="18" charset="0"/>
                <a:ea typeface="Calibri" pitchFamily="34" charset="0"/>
                <a:cs typeface="Times New Roman" pitchFamily="18" charset="0"/>
              </a:rPr>
              <a:t/>
            </a:r>
            <a:br>
              <a:rPr lang="pl-PL" b="1" dirty="0" smtClean="0">
                <a:latin typeface="Times New Roman" pitchFamily="18" charset="0"/>
                <a:ea typeface="Calibri" pitchFamily="34" charset="0"/>
                <a:cs typeface="Times New Roman" pitchFamily="18" charset="0"/>
              </a:rPr>
            </a:br>
            <a:r>
              <a:rPr lang="pl-PL" b="1" dirty="0" smtClean="0">
                <a:latin typeface="Times New Roman" pitchFamily="18" charset="0"/>
                <a:ea typeface="Calibri" pitchFamily="34" charset="0"/>
                <a:cs typeface="Times New Roman" pitchFamily="18" charset="0"/>
              </a:rPr>
              <a:t/>
            </a:r>
            <a:br>
              <a:rPr lang="pl-PL" b="1" dirty="0" smtClean="0">
                <a:latin typeface="Times New Roman" pitchFamily="18" charset="0"/>
                <a:ea typeface="Calibri" pitchFamily="34" charset="0"/>
                <a:cs typeface="Times New Roman" pitchFamily="18" charset="0"/>
              </a:rPr>
            </a:br>
            <a:r>
              <a:rPr lang="pl-PL" b="1" dirty="0" smtClean="0">
                <a:latin typeface="Times New Roman" pitchFamily="18" charset="0"/>
                <a:ea typeface="Calibri" pitchFamily="34" charset="0"/>
                <a:cs typeface="Times New Roman" pitchFamily="18" charset="0"/>
              </a:rPr>
              <a:t/>
            </a:r>
            <a:br>
              <a:rPr lang="pl-PL" b="1" dirty="0" smtClean="0">
                <a:latin typeface="Times New Roman" pitchFamily="18" charset="0"/>
                <a:ea typeface="Calibri" pitchFamily="34" charset="0"/>
                <a:cs typeface="Times New Roman" pitchFamily="18" charset="0"/>
              </a:rPr>
            </a:br>
            <a:r>
              <a:rPr lang="pl-PL" b="1" dirty="0" smtClean="0">
                <a:latin typeface="Times New Roman" pitchFamily="18" charset="0"/>
                <a:ea typeface="Calibri" pitchFamily="34" charset="0"/>
                <a:cs typeface="Times New Roman" pitchFamily="18" charset="0"/>
              </a:rPr>
              <a:t/>
            </a:r>
            <a:br>
              <a:rPr lang="pl-PL" b="1" dirty="0" smtClean="0">
                <a:latin typeface="Times New Roman" pitchFamily="18" charset="0"/>
                <a:ea typeface="Calibri" pitchFamily="34" charset="0"/>
                <a:cs typeface="Times New Roman" pitchFamily="18" charset="0"/>
              </a:rPr>
            </a:br>
            <a:r>
              <a:rPr lang="pl-PL" b="1" dirty="0" smtClean="0">
                <a:latin typeface="Times New Roman" pitchFamily="18" charset="0"/>
                <a:ea typeface="Calibri" pitchFamily="34" charset="0"/>
                <a:cs typeface="Times New Roman" pitchFamily="18" charset="0"/>
              </a:rPr>
              <a:t> REZULTATY MIĘKKIE PROJEKTU </a:t>
            </a:r>
            <a:br>
              <a:rPr lang="pl-PL" b="1" dirty="0" smtClean="0">
                <a:latin typeface="Times New Roman" pitchFamily="18" charset="0"/>
                <a:ea typeface="Calibri" pitchFamily="34" charset="0"/>
                <a:cs typeface="Times New Roman" pitchFamily="18" charset="0"/>
              </a:rPr>
            </a:br>
            <a:r>
              <a:rPr lang="pl-PL" b="1" dirty="0" smtClean="0">
                <a:latin typeface="Times New Roman" pitchFamily="18" charset="0"/>
                <a:ea typeface="Calibri" pitchFamily="34" charset="0"/>
                <a:cs typeface="Times New Roman" pitchFamily="18" charset="0"/>
              </a:rPr>
              <a:t/>
            </a:r>
            <a:br>
              <a:rPr lang="pl-PL" b="1" dirty="0" smtClean="0">
                <a:latin typeface="Times New Roman" pitchFamily="18" charset="0"/>
                <a:ea typeface="Calibri" pitchFamily="34" charset="0"/>
                <a:cs typeface="Times New Roman" pitchFamily="18" charset="0"/>
              </a:rPr>
            </a:br>
            <a:r>
              <a:rPr lang="pl-PL" sz="2000" b="1" dirty="0" smtClean="0">
                <a:latin typeface="Arial Black" pitchFamily="34" charset="0"/>
                <a:ea typeface="Calibri" pitchFamily="34" charset="0"/>
                <a:cs typeface="Times New Roman" pitchFamily="18" charset="0"/>
              </a:rPr>
              <a:t>PRZEPROWADZILIŚMY SZEREG</a:t>
            </a:r>
            <a:br>
              <a:rPr lang="pl-PL" sz="2000" b="1" dirty="0" smtClean="0">
                <a:latin typeface="Arial Black" pitchFamily="34" charset="0"/>
                <a:ea typeface="Calibri" pitchFamily="34" charset="0"/>
                <a:cs typeface="Times New Roman" pitchFamily="18" charset="0"/>
              </a:rPr>
            </a:br>
            <a:r>
              <a:rPr lang="pl-PL" sz="2000" b="1" dirty="0" smtClean="0">
                <a:latin typeface="Arial Black" pitchFamily="34" charset="0"/>
                <a:ea typeface="Calibri" pitchFamily="34" charset="0"/>
                <a:cs typeface="Times New Roman" pitchFamily="18" charset="0"/>
              </a:rPr>
              <a:t>KONKURSÓW Z NAGRODAMI ZWIĄZANYCH                                            ZE 100 LECIEM NIEPODLEGŁOŚCI</a:t>
            </a:r>
            <a:r>
              <a:rPr lang="pl-PL" sz="2700" b="1" dirty="0" smtClean="0">
                <a:latin typeface="Arial Black" pitchFamily="34" charset="0"/>
              </a:rPr>
              <a:t/>
            </a:r>
            <a:br>
              <a:rPr lang="pl-PL" sz="2700" b="1" dirty="0" smtClean="0">
                <a:latin typeface="Arial Black" pitchFamily="34" charset="0"/>
              </a:rPr>
            </a:br>
            <a:r>
              <a:rPr lang="pl-PL" sz="2700" b="1" dirty="0" smtClean="0">
                <a:latin typeface="Arial Black" pitchFamily="34" charset="0"/>
                <a:ea typeface="Calibri" pitchFamily="34" charset="0"/>
                <a:cs typeface="Times New Roman" pitchFamily="18" charset="0"/>
              </a:rPr>
              <a:t/>
            </a:r>
            <a:br>
              <a:rPr lang="pl-PL" sz="2700" b="1" dirty="0" smtClean="0">
                <a:latin typeface="Arial Black" pitchFamily="34" charset="0"/>
                <a:ea typeface="Calibri" pitchFamily="34" charset="0"/>
                <a:cs typeface="Times New Roman" pitchFamily="18" charset="0"/>
              </a:rPr>
            </a:br>
            <a:r>
              <a:rPr lang="pl-PL" sz="2200" b="1" dirty="0" smtClean="0">
                <a:latin typeface="Times New Roman" pitchFamily="18" charset="0"/>
                <a:ea typeface="Calibri" pitchFamily="34" charset="0"/>
                <a:cs typeface="Times New Roman" pitchFamily="18" charset="0"/>
              </a:rPr>
              <a:t/>
            </a:r>
            <a:br>
              <a:rPr lang="pl-PL" sz="2200" b="1" dirty="0" smtClean="0">
                <a:latin typeface="Times New Roman" pitchFamily="18" charset="0"/>
                <a:ea typeface="Calibri" pitchFamily="34" charset="0"/>
                <a:cs typeface="Times New Roman" pitchFamily="18" charset="0"/>
              </a:rPr>
            </a:br>
            <a:r>
              <a:rPr lang="pl-PL" b="1" dirty="0" smtClean="0">
                <a:latin typeface="Times New Roman" pitchFamily="18" charset="0"/>
                <a:ea typeface="Calibri" pitchFamily="34" charset="0"/>
                <a:cs typeface="Times New Roman" pitchFamily="18" charset="0"/>
              </a:rPr>
              <a:t/>
            </a:r>
            <a:br>
              <a:rPr lang="pl-PL" b="1" dirty="0" smtClean="0">
                <a:latin typeface="Times New Roman" pitchFamily="18" charset="0"/>
                <a:ea typeface="Calibri" pitchFamily="34" charset="0"/>
                <a:cs typeface="Times New Roman" pitchFamily="18" charset="0"/>
              </a:rPr>
            </a:br>
            <a:endParaRPr lang="pl-PL" dirty="0"/>
          </a:p>
        </p:txBody>
      </p:sp>
      <p:pic>
        <p:nvPicPr>
          <p:cNvPr id="3" name="Obraz 2" descr="C:\Users\Beata\Desktop\NOWY ROK SZKOLNY 2018-19\PROJEKT NBP\BRELOKI PATRIOTYCZNE\BRELOKI-MACIEJ KENDZIA-D.RUNOWSKA.jpg"/>
          <p:cNvPicPr/>
          <p:nvPr/>
        </p:nvPicPr>
        <p:blipFill>
          <a:blip r:embed="rId2" cstate="print"/>
          <a:srcRect/>
          <a:stretch>
            <a:fillRect/>
          </a:stretch>
        </p:blipFill>
        <p:spPr bwMode="auto">
          <a:xfrm>
            <a:off x="2627785" y="4149081"/>
            <a:ext cx="3848100" cy="25260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2506290"/>
          </a:xfrm>
        </p:spPr>
        <p:txBody>
          <a:bodyPr>
            <a:noAutofit/>
          </a:bodyPr>
          <a:lstStyle/>
          <a:p>
            <a:r>
              <a:rPr lang="pl-PL" b="1" dirty="0" smtClean="0">
                <a:latin typeface="Arial Black" pitchFamily="34" charset="0"/>
              </a:rPr>
              <a:t>TO BYŁO W PIERWSZYM PÓŁROCZU ROKU SZKOLNEGO 2018/2019</a:t>
            </a:r>
            <a:r>
              <a:rPr lang="pl-PL" b="1" u="sng" dirty="0" smtClean="0">
                <a:solidFill>
                  <a:srgbClr val="0070C0"/>
                </a:solidFill>
                <a:latin typeface="Arial Black" pitchFamily="34" charset="0"/>
              </a:rPr>
              <a:t/>
            </a:r>
            <a:br>
              <a:rPr lang="pl-PL" b="1" u="sng" dirty="0" smtClean="0">
                <a:solidFill>
                  <a:srgbClr val="0070C0"/>
                </a:solidFill>
                <a:latin typeface="Arial Black" pitchFamily="34" charset="0"/>
              </a:rPr>
            </a:br>
            <a:endParaRPr lang="pl-PL" b="1" u="sng" dirty="0">
              <a:solidFill>
                <a:srgbClr val="0070C0"/>
              </a:solidFill>
              <a:latin typeface="Arial Black" pitchFamily="34" charset="0"/>
            </a:endParaRPr>
          </a:p>
        </p:txBody>
      </p:sp>
      <p:pic>
        <p:nvPicPr>
          <p:cNvPr id="1026" name="Picture 2" descr="C:\Users\Beata\Desktop\NzIweDQ0Mi9jX2MvdV8xL2NjX2E3YWJlL3AvMjAxOC8wNy8yNy83NzEvMzgzLzhkMDczZWM2YjBkYTRiMWFhMTYwYWNiNmIyNjBmYjQ5LmpwZWc=.jpeg"/>
          <p:cNvPicPr>
            <a:picLocks noChangeAspect="1" noChangeArrowheads="1"/>
          </p:cNvPicPr>
          <p:nvPr/>
        </p:nvPicPr>
        <p:blipFill>
          <a:blip r:embed="rId2" cstate="print"/>
          <a:srcRect/>
          <a:stretch>
            <a:fillRect/>
          </a:stretch>
        </p:blipFill>
        <p:spPr bwMode="auto">
          <a:xfrm>
            <a:off x="467544" y="2996953"/>
            <a:ext cx="4680520" cy="35010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7" name="Picture 3" descr="C:\Users\Beata\Desktop\4sVktkqTURBXy9iZDE2ZWFjMzIzOWE2NzMyOWViN2E5YjAwOWMzY2QwNS5qcGVnkZUCzQMUAMLD.jpg"/>
          <p:cNvPicPr>
            <a:picLocks noChangeAspect="1" noChangeArrowheads="1"/>
          </p:cNvPicPr>
          <p:nvPr/>
        </p:nvPicPr>
        <p:blipFill>
          <a:blip r:embed="rId3" cstate="print"/>
          <a:srcRect/>
          <a:stretch>
            <a:fillRect/>
          </a:stretch>
        </p:blipFill>
        <p:spPr bwMode="auto">
          <a:xfrm>
            <a:off x="5364088" y="3068961"/>
            <a:ext cx="3456384" cy="31683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9"/>
            <a:ext cx="8229600" cy="6034682"/>
          </a:xfrm>
        </p:spPr>
        <p:txBody>
          <a:bodyPr>
            <a:normAutofit fontScale="90000"/>
          </a:bodyPr>
          <a:lstStyle/>
          <a:p>
            <a:r>
              <a:rPr lang="pl-PL" sz="6000" b="1" dirty="0" smtClean="0"/>
              <a:t/>
            </a:r>
            <a:br>
              <a:rPr lang="pl-PL" sz="6000" b="1" dirty="0" smtClean="0"/>
            </a:br>
            <a:r>
              <a:rPr lang="pl-PL" sz="6000" b="1" dirty="0" smtClean="0"/>
              <a:t/>
            </a:r>
            <a:br>
              <a:rPr lang="pl-PL" sz="6000" b="1" dirty="0" smtClean="0"/>
            </a:br>
            <a:r>
              <a:rPr lang="pl-PL" sz="6000" b="1" dirty="0" smtClean="0"/>
              <a:t>    </a:t>
            </a:r>
            <a:br>
              <a:rPr lang="pl-PL" sz="6000" b="1" dirty="0" smtClean="0"/>
            </a:br>
            <a:r>
              <a:rPr lang="pl-PL" sz="6000" b="1" dirty="0" smtClean="0"/>
              <a:t/>
            </a:r>
            <a:br>
              <a:rPr lang="pl-PL" sz="6000" b="1" dirty="0" smtClean="0"/>
            </a:br>
            <a:r>
              <a:rPr lang="pl-PL" sz="6000" b="1" dirty="0" smtClean="0"/>
              <a:t> </a:t>
            </a:r>
            <a:r>
              <a:rPr lang="pl-PL" sz="4900" b="1" dirty="0" smtClean="0"/>
              <a:t> </a:t>
            </a:r>
            <a:r>
              <a:rPr lang="pl-PL" sz="5400" b="1" dirty="0" smtClean="0">
                <a:latin typeface="Kristen ITC" pitchFamily="66" charset="0"/>
              </a:rPr>
              <a:t>SPÓŁDZIELNIA UCZNIOWSKA</a:t>
            </a:r>
            <a:br>
              <a:rPr lang="pl-PL" sz="5400" b="1" dirty="0" smtClean="0">
                <a:latin typeface="Kristen ITC" pitchFamily="66" charset="0"/>
              </a:rPr>
            </a:br>
            <a:r>
              <a:rPr lang="pl-PL" sz="5400" b="1" dirty="0" smtClean="0">
                <a:latin typeface="Kristen ITC" pitchFamily="66" charset="0"/>
              </a:rPr>
              <a:t/>
            </a:r>
            <a:br>
              <a:rPr lang="pl-PL" sz="5400" b="1" dirty="0" smtClean="0">
                <a:latin typeface="Kristen ITC" pitchFamily="66" charset="0"/>
              </a:rPr>
            </a:br>
            <a:r>
              <a:rPr lang="pl-PL" sz="10700" b="1" dirty="0" smtClean="0">
                <a:latin typeface="Kristen ITC" pitchFamily="66" charset="0"/>
              </a:rPr>
              <a:t>VZÓR </a:t>
            </a:r>
            <a:br>
              <a:rPr lang="pl-PL" sz="10700" b="1" dirty="0" smtClean="0">
                <a:latin typeface="Kristen ITC" pitchFamily="66" charset="0"/>
              </a:rPr>
            </a:br>
            <a:r>
              <a:rPr lang="pl-PL" b="1" dirty="0" smtClean="0">
                <a:latin typeface="Kristen ITC" pitchFamily="66" charset="0"/>
              </a:rPr>
              <a:t>W II.PÓŁROCZU  2018/2019</a:t>
            </a:r>
            <a:r>
              <a:rPr lang="pl-PL" sz="10700" b="1" dirty="0" smtClean="0">
                <a:latin typeface="Kristen ITC" pitchFamily="66" charset="0"/>
              </a:rPr>
              <a:t/>
            </a:r>
            <a:br>
              <a:rPr lang="pl-PL" sz="10700" b="1" dirty="0" smtClean="0">
                <a:latin typeface="Kristen ITC" pitchFamily="66" charset="0"/>
              </a:rPr>
            </a:br>
            <a:r>
              <a:rPr lang="pl-PL" sz="3100" b="1" dirty="0" smtClean="0">
                <a:solidFill>
                  <a:srgbClr val="92D050"/>
                </a:solidFill>
                <a:latin typeface="Arial Black" pitchFamily="34" charset="0"/>
              </a:rPr>
              <a:t>MANUFAKTURA PRZEDSIĘBIORCZOŚCI                 I TECHNOLOGII 3D </a:t>
            </a:r>
            <a:r>
              <a:rPr lang="pl-PL" sz="3100" b="1" dirty="0" smtClean="0">
                <a:sym typeface="Wingdings" pitchFamily="2" charset="2"/>
              </a:rPr>
              <a:t/>
            </a:r>
            <a:br>
              <a:rPr lang="pl-PL" sz="3100" b="1" dirty="0" smtClean="0">
                <a:sym typeface="Wingdings" pitchFamily="2" charset="2"/>
              </a:rPr>
            </a:br>
            <a:r>
              <a:rPr lang="pl-PL" sz="4900" b="1" dirty="0" smtClean="0">
                <a:sym typeface="Wingdings" pitchFamily="2" charset="2"/>
              </a:rPr>
              <a:t/>
            </a:r>
            <a:br>
              <a:rPr lang="pl-PL" sz="4900" b="1" dirty="0" smtClean="0">
                <a:sym typeface="Wingdings" pitchFamily="2" charset="2"/>
              </a:rPr>
            </a:br>
            <a:r>
              <a:rPr lang="pl-PL" sz="4900" b="1" dirty="0" smtClean="0">
                <a:sym typeface="Wingdings" pitchFamily="2" charset="2"/>
              </a:rPr>
              <a:t> </a:t>
            </a:r>
            <a:r>
              <a:rPr lang="pl-PL" sz="6000" b="1" dirty="0" smtClean="0">
                <a:sym typeface="Wingdings" pitchFamily="2" charset="2"/>
              </a:rPr>
              <a:t/>
            </a:r>
            <a:br>
              <a:rPr lang="pl-PL" sz="6000" b="1" dirty="0" smtClean="0">
                <a:sym typeface="Wingdings" pitchFamily="2" charset="2"/>
              </a:rPr>
            </a:br>
            <a:r>
              <a:rPr lang="pl-PL" sz="6000" b="1" dirty="0" smtClean="0">
                <a:sym typeface="Wingdings" pitchFamily="2" charset="2"/>
              </a:rPr>
              <a:t/>
            </a:r>
            <a:br>
              <a:rPr lang="pl-PL" sz="6000" b="1" dirty="0" smtClean="0">
                <a:sym typeface="Wingdings" pitchFamily="2" charset="2"/>
              </a:rPr>
            </a:br>
            <a:endParaRPr lang="pl-PL" sz="60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3568" y="1196753"/>
            <a:ext cx="7772400" cy="1470025"/>
          </a:xfrm>
        </p:spPr>
        <p:txBody>
          <a:bodyPr>
            <a:noAutofit/>
          </a:bodyPr>
          <a:lstStyle/>
          <a:p>
            <a:r>
              <a:rPr lang="pl-PL" sz="6000" b="1" dirty="0" smtClean="0">
                <a:latin typeface="Kristen ITC" pitchFamily="66" charset="0"/>
              </a:rPr>
              <a:t>VZÓR</a:t>
            </a:r>
            <a:br>
              <a:rPr lang="pl-PL" sz="6000" b="1" dirty="0" smtClean="0">
                <a:latin typeface="Kristen ITC" pitchFamily="66" charset="0"/>
              </a:rPr>
            </a:br>
            <a:r>
              <a:rPr lang="pl-PL" sz="6000" b="1" dirty="0" smtClean="0">
                <a:solidFill>
                  <a:srgbClr val="92D050"/>
                </a:solidFill>
                <a:latin typeface="Arial Black" pitchFamily="34" charset="0"/>
              </a:rPr>
              <a:t> </a:t>
            </a:r>
            <a:r>
              <a:rPr lang="pl-PL" sz="1600" b="1" dirty="0" smtClean="0">
                <a:solidFill>
                  <a:srgbClr val="92D050"/>
                </a:solidFill>
                <a:latin typeface="Arial Black" pitchFamily="34" charset="0"/>
              </a:rPr>
              <a:t>MANUFAKTURA PRZEDSIĘBIORCZOŚCI I TECHNOLOGII 3D </a:t>
            </a:r>
            <a:endParaRPr lang="pl-PL" sz="1600" dirty="0"/>
          </a:p>
        </p:txBody>
      </p:sp>
      <p:sp>
        <p:nvSpPr>
          <p:cNvPr id="3" name="Podtytuł 2"/>
          <p:cNvSpPr>
            <a:spLocks noGrp="1"/>
          </p:cNvSpPr>
          <p:nvPr>
            <p:ph type="subTitle" idx="1"/>
          </p:nvPr>
        </p:nvSpPr>
        <p:spPr>
          <a:xfrm>
            <a:off x="1043608" y="2204864"/>
            <a:ext cx="7416824" cy="4104456"/>
          </a:xfrm>
        </p:spPr>
        <p:txBody>
          <a:bodyPr>
            <a:normAutofit fontScale="40000" lnSpcReduction="20000"/>
          </a:bodyPr>
          <a:lstStyle/>
          <a:p>
            <a:endParaRPr lang="pl-PL" sz="6500" b="1" u="sng" dirty="0" smtClean="0">
              <a:solidFill>
                <a:schemeClr val="tx1"/>
              </a:solidFill>
            </a:endParaRPr>
          </a:p>
          <a:p>
            <a:endParaRPr lang="pl-PL" sz="4200" b="1" dirty="0" smtClean="0">
              <a:solidFill>
                <a:schemeClr val="tx1"/>
              </a:solidFill>
            </a:endParaRPr>
          </a:p>
          <a:p>
            <a:r>
              <a:rPr lang="pl-PL" sz="4200" b="1" dirty="0" smtClean="0">
                <a:solidFill>
                  <a:schemeClr val="tx1"/>
                </a:solidFill>
              </a:rPr>
              <a:t>WŁĄCZYŁA SIĘ W OBCHODY 100.LECIA SPOŁEM PSS W POZNANIU</a:t>
            </a:r>
          </a:p>
          <a:p>
            <a:endParaRPr lang="pl-PL" sz="8600" b="1" u="sng" dirty="0" smtClean="0">
              <a:solidFill>
                <a:schemeClr val="tx1"/>
              </a:solidFill>
            </a:endParaRPr>
          </a:p>
          <a:p>
            <a:r>
              <a:rPr lang="pl-PL" sz="8600" b="1" u="sng" dirty="0" smtClean="0">
                <a:solidFill>
                  <a:schemeClr val="tx1"/>
                </a:solidFill>
              </a:rPr>
              <a:t>„Sto Lat! Wiwat »Społem« PSS                          w Poznaniu!”</a:t>
            </a:r>
            <a:endParaRPr lang="de-DE" sz="8600" dirty="0" smtClean="0">
              <a:solidFill>
                <a:schemeClr val="tx1"/>
              </a:solidFill>
            </a:endParaRPr>
          </a:p>
          <a:p>
            <a:endParaRPr lang="pl-PL" b="1" i="1" dirty="0" smtClean="0">
              <a:solidFill>
                <a:schemeClr val="tx1"/>
              </a:solidFill>
            </a:endParaRPr>
          </a:p>
          <a:p>
            <a:endParaRPr lang="pl-PL" sz="6200" b="1" i="1" dirty="0" smtClean="0">
              <a:solidFill>
                <a:schemeClr val="tx1"/>
              </a:solidFill>
            </a:endParaRPr>
          </a:p>
          <a:p>
            <a:r>
              <a:rPr lang="pl-PL" sz="3500" b="1" i="1" dirty="0" smtClean="0">
                <a:solidFill>
                  <a:schemeClr val="tx1"/>
                </a:solidFill>
              </a:rPr>
              <a:t>WRAZ Z  OPIEKUNAMI</a:t>
            </a:r>
          </a:p>
          <a:p>
            <a:r>
              <a:rPr lang="pl-PL" sz="3500" b="1" i="1" dirty="0" smtClean="0">
                <a:solidFill>
                  <a:schemeClr val="tx1"/>
                </a:solidFill>
              </a:rPr>
              <a:t>P. PROF. BEATA MARCINIAK</a:t>
            </a:r>
          </a:p>
          <a:p>
            <a:r>
              <a:rPr lang="pl-PL" sz="3500" b="1" i="1" dirty="0" smtClean="0">
                <a:solidFill>
                  <a:schemeClr val="tx1"/>
                </a:solidFill>
              </a:rPr>
              <a:t>P. PROF.  VIOLETTA LENARCZYK</a:t>
            </a:r>
          </a:p>
          <a:p>
            <a:endParaRPr lang="pl-PL" b="1" i="1" dirty="0" smtClean="0">
              <a:solidFill>
                <a:schemeClr val="tx1"/>
              </a:solidFill>
            </a:endParaRPr>
          </a:p>
          <a:p>
            <a:endParaRPr lang="pl-PL" b="1" i="1" dirty="0" smtClean="0">
              <a:solidFill>
                <a:schemeClr val="tx1"/>
              </a:solidFill>
            </a:endParaRPr>
          </a:p>
          <a:p>
            <a:endParaRPr lang="pl-PL" b="1" i="1" dirty="0">
              <a:solidFill>
                <a:schemeClr val="tx1"/>
              </a:solidFill>
            </a:endParaRPr>
          </a:p>
        </p:txBody>
      </p:sp>
    </p:spTree>
    <p:extLst>
      <p:ext uri="{BB962C8B-B14F-4D97-AF65-F5344CB8AC3E}">
        <p14:creationId xmlns="" xmlns:p14="http://schemas.microsoft.com/office/powerpoint/2010/main" val="34680104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800" b="1" dirty="0" smtClean="0"/>
              <a:t>ZAPROJEKTOWALIŚMY I WYDRUKOWALIŚMY NA LASERZE               W METALU</a:t>
            </a:r>
            <a:br>
              <a:rPr lang="pl-PL" sz="2800" b="1" dirty="0" smtClean="0"/>
            </a:br>
            <a:r>
              <a:rPr lang="pl-PL" sz="2800" b="1" dirty="0" smtClean="0"/>
              <a:t>WERSJĘ LIMITOWANĄ BRELOKÓW Z TEJ OKAZJI</a:t>
            </a:r>
            <a:endParaRPr lang="pl-PL" sz="2800" b="1" dirty="0"/>
          </a:p>
        </p:txBody>
      </p:sp>
      <p:pic>
        <p:nvPicPr>
          <p:cNvPr id="4" name="Picture 2" descr="C:\Users\Beata\Desktop\20190328_131901.jpg"/>
          <p:cNvPicPr>
            <a:picLocks noGrp="1" noChangeAspect="1" noChangeArrowheads="1"/>
          </p:cNvPicPr>
          <p:nvPr>
            <p:ph idx="1"/>
          </p:nvPr>
        </p:nvPicPr>
        <p:blipFill>
          <a:blip r:embed="rId2" cstate="print"/>
          <a:srcRect/>
          <a:stretch>
            <a:fillRect/>
          </a:stretch>
        </p:blipFill>
        <p:spPr bwMode="auto">
          <a:xfrm>
            <a:off x="1612235" y="2060849"/>
            <a:ext cx="6056109" cy="4248472"/>
          </a:xfrm>
          <a:prstGeom prst="rect">
            <a:avLst/>
          </a:prstGeom>
          <a:ln w="228600" cap="sq" cmpd="thickThin">
            <a:solidFill>
              <a:srgbClr val="000000"/>
            </a:solidFill>
            <a:prstDash val="solid"/>
            <a:miter lim="800000"/>
          </a:ln>
          <a:effectLst>
            <a:innerShdw blurRad="76200">
              <a:srgbClr val="000000"/>
            </a:innerShdw>
          </a:effectLst>
        </p:spPr>
      </p:pic>
      <p:sp>
        <p:nvSpPr>
          <p:cNvPr id="5" name="Prostokąt 4"/>
          <p:cNvSpPr/>
          <p:nvPr/>
        </p:nvSpPr>
        <p:spPr>
          <a:xfrm>
            <a:off x="2286000" y="2828837"/>
            <a:ext cx="4572000" cy="1200329"/>
          </a:xfrm>
          <a:prstGeom prst="rect">
            <a:avLst/>
          </a:prstGeom>
        </p:spPr>
        <p:txBody>
          <a:bodyPr>
            <a:spAutoFit/>
          </a:bodyPr>
          <a:lstStyle/>
          <a:p>
            <a:r>
              <a:rPr lang="pl-PL" b="1" dirty="0" smtClean="0"/>
              <a:t>ZAPROJEKTOWALIŚMY I WYDRUKOWALIŚMY NA DUKARCE 3D</a:t>
            </a:r>
            <a:br>
              <a:rPr lang="pl-PL" b="1" dirty="0" smtClean="0"/>
            </a:br>
            <a:r>
              <a:rPr lang="pl-PL" b="1" dirty="0" smtClean="0"/>
              <a:t>WERSJĘ LIMITOWANĄ PRZYCISKU DO PAPIERU NA BIURKO</a:t>
            </a:r>
            <a:endParaRPr lang="pl-PL"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smtClean="0"/>
              <a:t/>
            </a:r>
            <a:br>
              <a:rPr lang="pl-PL" b="1" dirty="0" smtClean="0"/>
            </a:br>
            <a:r>
              <a:rPr lang="pl-PL" b="1" dirty="0" smtClean="0"/>
              <a:t/>
            </a:r>
            <a:br>
              <a:rPr lang="pl-PL" b="1" dirty="0" smtClean="0"/>
            </a:br>
            <a:r>
              <a:rPr lang="pl-PL" sz="3600" b="1" dirty="0" smtClean="0"/>
              <a:t>NASTĘPNIE </a:t>
            </a:r>
            <a:r>
              <a:rPr lang="pl-PL" sz="3600" b="1" dirty="0" smtClean="0">
                <a:solidFill>
                  <a:srgbClr val="0070C0"/>
                </a:solidFill>
              </a:rPr>
              <a:t>PLAKATY I ULOTKI</a:t>
            </a:r>
            <a:br>
              <a:rPr lang="pl-PL" sz="3600" b="1" dirty="0" smtClean="0">
                <a:solidFill>
                  <a:srgbClr val="0070C0"/>
                </a:solidFill>
              </a:rPr>
            </a:br>
            <a:r>
              <a:rPr lang="pl-PL" sz="3600" b="1" dirty="0" smtClean="0">
                <a:solidFill>
                  <a:srgbClr val="0070C0"/>
                </a:solidFill>
              </a:rPr>
              <a:t>ZAPROJEKTOWANE PRZEZ CZŁONKÓW VZOR- u</a:t>
            </a:r>
            <a:r>
              <a:rPr lang="pl-PL" sz="2700" b="1" dirty="0" smtClean="0">
                <a:solidFill>
                  <a:srgbClr val="0070C0"/>
                </a:solidFill>
              </a:rPr>
              <a:t/>
            </a:r>
            <a:br>
              <a:rPr lang="pl-PL" sz="2700" b="1" dirty="0" smtClean="0">
                <a:solidFill>
                  <a:srgbClr val="0070C0"/>
                </a:solidFill>
              </a:rPr>
            </a:br>
            <a:r>
              <a:rPr lang="pl-PL" sz="1800" b="1" dirty="0" smtClean="0">
                <a:solidFill>
                  <a:srgbClr val="0070C0"/>
                </a:solidFill>
              </a:rPr>
              <a:t> </a:t>
            </a:r>
            <a:r>
              <a:rPr lang="pl-PL" sz="1800" b="1" dirty="0" smtClean="0"/>
              <a:t/>
            </a:r>
            <a:br>
              <a:rPr lang="pl-PL" sz="1800" b="1" dirty="0" smtClean="0"/>
            </a:br>
            <a:endParaRPr lang="pl-PL" sz="3100" b="1" u="sng" dirty="0"/>
          </a:p>
        </p:txBody>
      </p:sp>
      <p:pic>
        <p:nvPicPr>
          <p:cNvPr id="3" name="Obraz 2" descr="C:\Users\Beata\Desktop\NOWY ROK SZKOLNY 2018-19\PROJEKT NBP\PLAKAT-NIEPOLGŁOŚĆ.jpg"/>
          <p:cNvPicPr/>
          <p:nvPr/>
        </p:nvPicPr>
        <p:blipFill>
          <a:blip r:embed="rId2" cstate="print"/>
          <a:srcRect/>
          <a:stretch>
            <a:fillRect/>
          </a:stretch>
        </p:blipFill>
        <p:spPr bwMode="auto">
          <a:xfrm>
            <a:off x="1187624" y="2420888"/>
            <a:ext cx="6768752" cy="38538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400" b="1" dirty="0" smtClean="0"/>
              <a:t>ZAPROJEKTOWALIŚMY I WYDRUKOWALIŚMY NA DUKARCE 3D</a:t>
            </a:r>
            <a:br>
              <a:rPr lang="pl-PL" sz="2400" b="1" dirty="0" smtClean="0"/>
            </a:br>
            <a:r>
              <a:rPr lang="pl-PL" sz="2400" b="1" dirty="0" smtClean="0"/>
              <a:t>WERSJĘ LIMITOWANĄ PRZYCISKU DO PAPIERU NA BIURKO</a:t>
            </a:r>
            <a:endParaRPr lang="pl-PL" sz="2400" b="1" dirty="0"/>
          </a:p>
        </p:txBody>
      </p:sp>
      <p:pic>
        <p:nvPicPr>
          <p:cNvPr id="4" name="Picture 4" descr="C:\Users\Beata\Desktop\Maciek Kendzia-niebieskie.jpg"/>
          <p:cNvPicPr>
            <a:picLocks noGrp="1" noChangeAspect="1" noChangeArrowheads="1"/>
          </p:cNvPicPr>
          <p:nvPr>
            <p:ph idx="1"/>
          </p:nvPr>
        </p:nvPicPr>
        <p:blipFill>
          <a:blip r:embed="rId2" cstate="print"/>
          <a:srcRect/>
          <a:stretch>
            <a:fillRect/>
          </a:stretch>
        </p:blipFill>
        <p:spPr bwMode="auto">
          <a:xfrm>
            <a:off x="762000" y="1720056"/>
            <a:ext cx="7620000" cy="42862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400" b="1" dirty="0" smtClean="0"/>
              <a:t>ZAPROJEKTOWALIŚMY I WYDRUKOWALIŚMY NA DUKARCE 3D</a:t>
            </a:r>
            <a:br>
              <a:rPr lang="pl-PL" sz="2400" b="1" dirty="0" smtClean="0"/>
            </a:br>
            <a:r>
              <a:rPr lang="pl-PL" sz="2400" b="1" dirty="0" smtClean="0"/>
              <a:t>WERSJĘ LIMITOWANĄ PRZYCISKU DO PAPIERU NA BIURKO</a:t>
            </a:r>
            <a:endParaRPr lang="pl-PL" sz="2400" dirty="0"/>
          </a:p>
        </p:txBody>
      </p:sp>
      <p:sp>
        <p:nvSpPr>
          <p:cNvPr id="3" name="Symbol zastępczy zawartości 2"/>
          <p:cNvSpPr>
            <a:spLocks noGrp="1"/>
          </p:cNvSpPr>
          <p:nvPr>
            <p:ph idx="1"/>
          </p:nvPr>
        </p:nvSpPr>
        <p:spPr/>
        <p:txBody>
          <a:bodyPr/>
          <a:lstStyle/>
          <a:p>
            <a:endParaRPr lang="pl-PL" dirty="0"/>
          </a:p>
        </p:txBody>
      </p:sp>
      <p:pic>
        <p:nvPicPr>
          <p:cNvPr id="4" name="Picture 2" descr="C:\Users\Beata\Desktop\pss KONKURS\Maciek Kendzia-zielone.jpg"/>
          <p:cNvPicPr>
            <a:picLocks noChangeAspect="1" noChangeArrowheads="1"/>
          </p:cNvPicPr>
          <p:nvPr/>
        </p:nvPicPr>
        <p:blipFill>
          <a:blip r:embed="rId2" cstate="print"/>
          <a:srcRect/>
          <a:stretch>
            <a:fillRect/>
          </a:stretch>
        </p:blipFill>
        <p:spPr bwMode="auto">
          <a:xfrm>
            <a:off x="467544" y="1610631"/>
            <a:ext cx="8352928" cy="47033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latin typeface="Arial Black" pitchFamily="34" charset="0"/>
              </a:rPr>
              <a:t>NEGOCJACJE BIZNESOWE</a:t>
            </a:r>
            <a:endParaRPr lang="pl-PL" dirty="0">
              <a:latin typeface="Arial Black" pitchFamily="34" charset="0"/>
            </a:endParaRPr>
          </a:p>
        </p:txBody>
      </p:sp>
      <p:sp>
        <p:nvSpPr>
          <p:cNvPr id="3" name="Symbol zastępczy zawartości 2"/>
          <p:cNvSpPr>
            <a:spLocks noGrp="1"/>
          </p:cNvSpPr>
          <p:nvPr>
            <p:ph idx="1"/>
          </p:nvPr>
        </p:nvSpPr>
        <p:spPr/>
        <p:txBody>
          <a:bodyPr>
            <a:normAutofit fontScale="92500"/>
          </a:bodyPr>
          <a:lstStyle/>
          <a:p>
            <a:pPr algn="ctr">
              <a:buNone/>
            </a:pPr>
            <a:r>
              <a:rPr lang="pl-PL" dirty="0" smtClean="0"/>
              <a:t>   </a:t>
            </a:r>
            <a:r>
              <a:rPr lang="pl-PL" dirty="0" smtClean="0">
                <a:latin typeface="Arial" pitchFamily="34" charset="0"/>
                <a:cs typeface="Arial" pitchFamily="34" charset="0"/>
              </a:rPr>
              <a:t>W październiku 2019 r. VZÓR będzie negocjować z </a:t>
            </a:r>
            <a:r>
              <a:rPr lang="pl-PL" b="1" dirty="0" smtClean="0">
                <a:latin typeface="Arial" pitchFamily="34" charset="0"/>
                <a:cs typeface="Arial" pitchFamily="34" charset="0"/>
              </a:rPr>
              <a:t>Panią Prezes Zarządu SPOŁEM PSS w Poznaniu Panią Grażyną</a:t>
            </a:r>
          </a:p>
          <a:p>
            <a:pPr algn="ctr">
              <a:buNone/>
            </a:pPr>
            <a:endParaRPr lang="pl-PL" b="1" dirty="0" smtClean="0">
              <a:latin typeface="Arial" pitchFamily="34" charset="0"/>
              <a:cs typeface="Arial" pitchFamily="34" charset="0"/>
            </a:endParaRPr>
          </a:p>
          <a:p>
            <a:pPr algn="ctr">
              <a:buNone/>
            </a:pPr>
            <a:r>
              <a:rPr lang="pl-PL" b="1" dirty="0" smtClean="0">
                <a:latin typeface="Arial" pitchFamily="34" charset="0"/>
                <a:cs typeface="Arial" pitchFamily="34" charset="0"/>
              </a:rPr>
              <a:t> </a:t>
            </a:r>
            <a:r>
              <a:rPr lang="pl-PL" b="1" dirty="0" err="1" smtClean="0">
                <a:latin typeface="Arial" pitchFamily="34" charset="0"/>
                <a:cs typeface="Arial" pitchFamily="34" charset="0"/>
              </a:rPr>
              <a:t>Raniewicz</a:t>
            </a:r>
            <a:r>
              <a:rPr lang="pl-PL" b="1" dirty="0" smtClean="0">
                <a:latin typeface="Arial" pitchFamily="34" charset="0"/>
                <a:cs typeface="Arial" pitchFamily="34" charset="0"/>
              </a:rPr>
              <a:t> - Lis </a:t>
            </a:r>
            <a:r>
              <a:rPr lang="pl-PL" dirty="0" smtClean="0">
                <a:latin typeface="Arial" pitchFamily="34" charset="0"/>
                <a:cs typeface="Arial" pitchFamily="34" charset="0"/>
              </a:rPr>
              <a:t>sprzedaż ustalonej ilości zaprojektowanych breloków metalowych na uroczyste obchody </a:t>
            </a:r>
            <a:r>
              <a:rPr lang="pl-PL" b="1" dirty="0" smtClean="0">
                <a:latin typeface="Arial" pitchFamily="34" charset="0"/>
                <a:cs typeface="Arial" pitchFamily="34" charset="0"/>
              </a:rPr>
              <a:t>100. </a:t>
            </a:r>
            <a:r>
              <a:rPr lang="pl-PL" b="1" dirty="0" err="1" smtClean="0">
                <a:latin typeface="Arial" pitchFamily="34" charset="0"/>
                <a:cs typeface="Arial" pitchFamily="34" charset="0"/>
              </a:rPr>
              <a:t>Lecia</a:t>
            </a:r>
            <a:r>
              <a:rPr lang="pl-PL" b="1" dirty="0" smtClean="0">
                <a:latin typeface="Arial" pitchFamily="34" charset="0"/>
                <a:cs typeface="Arial" pitchFamily="34" charset="0"/>
              </a:rPr>
              <a:t> </a:t>
            </a:r>
            <a:r>
              <a:rPr lang="pl-PL" dirty="0" smtClean="0">
                <a:latin typeface="Arial" pitchFamily="34" charset="0"/>
                <a:cs typeface="Arial" pitchFamily="34" charset="0"/>
              </a:rPr>
              <a:t>SPOŁEM PSS w Poznaniu, które odbywać się będą                      </a:t>
            </a:r>
            <a:r>
              <a:rPr lang="pl-PL" b="1" dirty="0" smtClean="0">
                <a:latin typeface="Arial" pitchFamily="34" charset="0"/>
                <a:cs typeface="Arial" pitchFamily="34" charset="0"/>
              </a:rPr>
              <a:t>w grudniu 2019 roku.</a:t>
            </a:r>
            <a:endParaRPr lang="pl-PL" b="1" dirty="0">
              <a:latin typeface="Arial" pitchFamily="34" charset="0"/>
              <a:cs typeface="Arial" pitchFamily="34" charset="0"/>
            </a:endParaRPr>
          </a:p>
        </p:txBody>
      </p:sp>
      <p:pic>
        <p:nvPicPr>
          <p:cNvPr id="4" name="Picture 2" descr="C:\Users\Beata\Desktop\20190325_093917.jpg"/>
          <p:cNvPicPr>
            <a:picLocks noChangeAspect="1" noChangeArrowheads="1"/>
          </p:cNvPicPr>
          <p:nvPr/>
        </p:nvPicPr>
        <p:blipFill>
          <a:blip r:embed="rId2" cstate="print"/>
          <a:srcRect/>
          <a:stretch>
            <a:fillRect/>
          </a:stretch>
        </p:blipFill>
        <p:spPr bwMode="auto">
          <a:xfrm>
            <a:off x="323528" y="5517232"/>
            <a:ext cx="1550109" cy="11744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2" descr="C:\Users\Beata\Desktop\20190325_093917.jpg"/>
          <p:cNvPicPr>
            <a:picLocks noChangeAspect="1" noChangeArrowheads="1"/>
          </p:cNvPicPr>
          <p:nvPr/>
        </p:nvPicPr>
        <p:blipFill>
          <a:blip r:embed="rId2" cstate="print"/>
          <a:srcRect/>
          <a:stretch>
            <a:fillRect/>
          </a:stretch>
        </p:blipFill>
        <p:spPr bwMode="auto">
          <a:xfrm>
            <a:off x="7308306" y="5733256"/>
            <a:ext cx="1484463" cy="11247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800" b="1" dirty="0" smtClean="0"/>
              <a:t>NA TĘ OKLICZNOŚĆ W NASZEJ MANUFAKTURZE POWSTAŁY STOSOWNE ZAPROJEKTOWANE PRZEZ NAS  ZNAKI GRAFICZNE</a:t>
            </a:r>
            <a:endParaRPr lang="pl-PL" sz="2800" dirty="0"/>
          </a:p>
        </p:txBody>
      </p:sp>
      <p:pic>
        <p:nvPicPr>
          <p:cNvPr id="4" name="Picture 2" descr="C:\Users\Beata\Desktop\pss KONKURS\Witold Rozumek-logo 1.png"/>
          <p:cNvPicPr>
            <a:picLocks noGrp="1" noChangeAspect="1" noChangeArrowheads="1"/>
          </p:cNvPicPr>
          <p:nvPr>
            <p:ph idx="1"/>
          </p:nvPr>
        </p:nvPicPr>
        <p:blipFill>
          <a:blip r:embed="rId2" cstate="print"/>
          <a:srcRect/>
          <a:stretch>
            <a:fillRect/>
          </a:stretch>
        </p:blipFill>
        <p:spPr bwMode="auto">
          <a:xfrm>
            <a:off x="1115618" y="1258792"/>
            <a:ext cx="6459671" cy="5194544"/>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800" b="1" dirty="0" smtClean="0"/>
              <a:t>NA TĘ OKLICZNOŚĆ W NASZEJ MANUFAKTURZE POWSTAŁY STOSOWNE ZAPROJEKTOWANE  PRZEZ NAS ZNAKI GRAFICZNE</a:t>
            </a:r>
            <a:endParaRPr lang="pl-PL" sz="2800" b="1" dirty="0"/>
          </a:p>
        </p:txBody>
      </p:sp>
      <p:pic>
        <p:nvPicPr>
          <p:cNvPr id="4" name="Picture 2" descr="C:\Users\Beata\Desktop\pss KONKURS\Witold Rozumek-logo 2.png"/>
          <p:cNvPicPr>
            <a:picLocks noGrp="1" noChangeAspect="1" noChangeArrowheads="1"/>
          </p:cNvPicPr>
          <p:nvPr>
            <p:ph idx="1"/>
          </p:nvPr>
        </p:nvPicPr>
        <p:blipFill>
          <a:blip r:embed="rId2" cstate="print"/>
          <a:srcRect/>
          <a:stretch>
            <a:fillRect/>
          </a:stretch>
        </p:blipFill>
        <p:spPr bwMode="auto">
          <a:xfrm>
            <a:off x="899593" y="1108876"/>
            <a:ext cx="7416823" cy="534446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800" b="1" dirty="0" smtClean="0"/>
              <a:t>NA TĘ OKLICZNOŚĆ W NASZEJ MANUFAKTURZE POWSTAŁY STOSOWNE ZAPROJEKTOWANE  PRZEZ NAS ZNAKI GRAFICZNE</a:t>
            </a:r>
            <a:endParaRPr lang="pl-PL" sz="2800" dirty="0"/>
          </a:p>
        </p:txBody>
      </p:sp>
      <p:pic>
        <p:nvPicPr>
          <p:cNvPr id="4" name="Picture 2" descr="C:\Users\Beata\Desktop\pss KONKURS\Witold Rozumek-logo 3.png"/>
          <p:cNvPicPr>
            <a:picLocks noGrp="1" noChangeAspect="1" noChangeArrowheads="1"/>
          </p:cNvPicPr>
          <p:nvPr>
            <p:ph idx="1"/>
          </p:nvPr>
        </p:nvPicPr>
        <p:blipFill>
          <a:blip r:embed="rId2" cstate="print"/>
          <a:srcRect/>
          <a:stretch>
            <a:fillRect/>
          </a:stretch>
        </p:blipFill>
        <p:spPr bwMode="auto">
          <a:xfrm>
            <a:off x="1187624" y="1600200"/>
            <a:ext cx="6984776" cy="506916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ZAPROJEKTOWALIŚMY TEŻ PLAKAT</a:t>
            </a:r>
            <a:endParaRPr lang="pl-PL" dirty="0"/>
          </a:p>
        </p:txBody>
      </p:sp>
      <p:pic>
        <p:nvPicPr>
          <p:cNvPr id="4" name="Picture 3" descr="C:\Users\Beata\Desktop\100 LAT SPOŁEM.png"/>
          <p:cNvPicPr>
            <a:picLocks noGrp="1" noChangeAspect="1" noChangeArrowheads="1"/>
          </p:cNvPicPr>
          <p:nvPr>
            <p:ph idx="1"/>
          </p:nvPr>
        </p:nvPicPr>
        <p:blipFill>
          <a:blip r:embed="rId2" cstate="print"/>
          <a:srcRect/>
          <a:stretch>
            <a:fillRect/>
          </a:stretch>
        </p:blipFill>
        <p:spPr bwMode="auto">
          <a:xfrm>
            <a:off x="2123728" y="1600200"/>
            <a:ext cx="4680520" cy="49483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800" b="1" dirty="0" smtClean="0"/>
              <a:t>MIKOŁAJ WADOWIEC ZAPROJEKTOWAŁ ZNAK GRAFICZNY dla SPOŁEM PSS W POZNANIU</a:t>
            </a:r>
            <a:endParaRPr lang="pl-PL" sz="2800" b="1" dirty="0"/>
          </a:p>
        </p:txBody>
      </p:sp>
      <p:pic>
        <p:nvPicPr>
          <p:cNvPr id="4" name="Picture 2" descr="C:\Users\Beata\Desktop\spolem.png"/>
          <p:cNvPicPr>
            <a:picLocks noGrp="1" noChangeAspect="1" noChangeArrowheads="1"/>
          </p:cNvPicPr>
          <p:nvPr>
            <p:ph idx="1"/>
          </p:nvPr>
        </p:nvPicPr>
        <p:blipFill>
          <a:blip r:embed="rId2" cstate="print"/>
          <a:srcRect/>
          <a:stretch>
            <a:fillRect/>
          </a:stretch>
        </p:blipFill>
        <p:spPr bwMode="auto">
          <a:xfrm>
            <a:off x="683569" y="1772817"/>
            <a:ext cx="8046156" cy="45259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400" b="1" dirty="0" smtClean="0">
                <a:latin typeface="Arial" pitchFamily="34" charset="0"/>
                <a:cs typeface="Arial" pitchFamily="34" charset="0"/>
              </a:rPr>
              <a:t>POWSTAŁY RÓWNIEŻ POMYSŁY NA PROMOCJĘ PRODUKTÓW „SPOŁEM” PSS z okazji 100.lecia ….</a:t>
            </a:r>
            <a:br>
              <a:rPr lang="pl-PL" sz="2400" b="1" dirty="0" smtClean="0">
                <a:latin typeface="Arial" pitchFamily="34" charset="0"/>
                <a:cs typeface="Arial" pitchFamily="34" charset="0"/>
              </a:rPr>
            </a:br>
            <a:r>
              <a:rPr lang="pl-PL" sz="2400" b="1" dirty="0" smtClean="0">
                <a:latin typeface="Arial" pitchFamily="34" charset="0"/>
                <a:cs typeface="Arial" pitchFamily="34" charset="0"/>
              </a:rPr>
              <a:t>NA JEDNORAZOWYCH RĘCZNIKACH</a:t>
            </a:r>
            <a:endParaRPr lang="pl-PL" sz="2400" dirty="0"/>
          </a:p>
        </p:txBody>
      </p:sp>
      <p:pic>
        <p:nvPicPr>
          <p:cNvPr id="6" name="Picture 2" descr="C:\Users\Beata\Desktop\20190327_111816.jpg"/>
          <p:cNvPicPr>
            <a:picLocks noChangeAspect="1" noChangeArrowheads="1"/>
          </p:cNvPicPr>
          <p:nvPr/>
        </p:nvPicPr>
        <p:blipFill>
          <a:blip r:embed="rId2" cstate="print"/>
          <a:srcRect/>
          <a:stretch>
            <a:fillRect/>
          </a:stretch>
        </p:blipFill>
        <p:spPr bwMode="auto">
          <a:xfrm rot="5400000">
            <a:off x="4575537" y="1629300"/>
            <a:ext cx="4101418" cy="41084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2" descr="C:\Users\Beata\Desktop\20190327_111816.jpg"/>
          <p:cNvPicPr>
            <a:picLocks noGrp="1" noChangeAspect="1" noChangeArrowheads="1"/>
          </p:cNvPicPr>
          <p:nvPr>
            <p:ph idx="1"/>
          </p:nvPr>
        </p:nvPicPr>
        <p:blipFill>
          <a:blip r:embed="rId2" cstate="print"/>
          <a:srcRect/>
          <a:stretch>
            <a:fillRect/>
          </a:stretch>
        </p:blipFill>
        <p:spPr bwMode="auto">
          <a:xfrm rot="5400000">
            <a:off x="389931" y="1418382"/>
            <a:ext cx="5195786" cy="5184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smtClean="0">
                <a:latin typeface="Kristen ITC" pitchFamily="66" charset="0"/>
              </a:rPr>
              <a:t/>
            </a:r>
            <a:br>
              <a:rPr lang="pl-PL" b="1" dirty="0" smtClean="0">
                <a:latin typeface="Kristen ITC" pitchFamily="66" charset="0"/>
              </a:rPr>
            </a:br>
            <a:r>
              <a:rPr lang="pl-PL" b="1" dirty="0" smtClean="0">
                <a:latin typeface="Kristen ITC" pitchFamily="66" charset="0"/>
              </a:rPr>
              <a:t/>
            </a:r>
            <a:br>
              <a:rPr lang="pl-PL" b="1" dirty="0" smtClean="0">
                <a:latin typeface="Kristen ITC" pitchFamily="66" charset="0"/>
              </a:rPr>
            </a:br>
            <a:r>
              <a:rPr lang="pl-PL" b="1" dirty="0" smtClean="0">
                <a:latin typeface="Kristen ITC" pitchFamily="66" charset="0"/>
              </a:rPr>
              <a:t/>
            </a:r>
            <a:br>
              <a:rPr lang="pl-PL" b="1" dirty="0" smtClean="0">
                <a:latin typeface="Kristen ITC" pitchFamily="66" charset="0"/>
              </a:rPr>
            </a:br>
            <a:r>
              <a:rPr lang="pl-PL" b="1" dirty="0" smtClean="0">
                <a:latin typeface="Kristen ITC" pitchFamily="66" charset="0"/>
              </a:rPr>
              <a:t/>
            </a:r>
            <a:br>
              <a:rPr lang="pl-PL" b="1" dirty="0" smtClean="0">
                <a:latin typeface="Kristen ITC" pitchFamily="66" charset="0"/>
              </a:rPr>
            </a:br>
            <a:r>
              <a:rPr lang="pl-PL" b="1" dirty="0" smtClean="0">
                <a:latin typeface="Kristen ITC" pitchFamily="66" charset="0"/>
              </a:rPr>
              <a:t/>
            </a:r>
            <a:br>
              <a:rPr lang="pl-PL" b="1" dirty="0" smtClean="0">
                <a:latin typeface="Kristen ITC" pitchFamily="66" charset="0"/>
              </a:rPr>
            </a:br>
            <a:r>
              <a:rPr lang="pl-PL" b="1" dirty="0" smtClean="0">
                <a:latin typeface="Kristen ITC" pitchFamily="66" charset="0"/>
              </a:rPr>
              <a:t/>
            </a:r>
            <a:br>
              <a:rPr lang="pl-PL" b="1" dirty="0" smtClean="0">
                <a:latin typeface="Kristen ITC" pitchFamily="66" charset="0"/>
              </a:rPr>
            </a:br>
            <a:r>
              <a:rPr lang="pl-PL" b="1" dirty="0" smtClean="0">
                <a:latin typeface="Kristen ITC" pitchFamily="66" charset="0"/>
              </a:rPr>
              <a:t/>
            </a:r>
            <a:br>
              <a:rPr lang="pl-PL" b="1" dirty="0" smtClean="0">
                <a:latin typeface="Kristen ITC" pitchFamily="66" charset="0"/>
              </a:rPr>
            </a:br>
            <a:r>
              <a:rPr lang="pl-PL" b="1" dirty="0" smtClean="0">
                <a:latin typeface="Kristen ITC" pitchFamily="66" charset="0"/>
              </a:rPr>
              <a:t/>
            </a:r>
            <a:br>
              <a:rPr lang="pl-PL" b="1" dirty="0" smtClean="0">
                <a:latin typeface="Kristen ITC" pitchFamily="66" charset="0"/>
              </a:rPr>
            </a:br>
            <a:r>
              <a:rPr lang="pl-PL" b="1" dirty="0" smtClean="0">
                <a:latin typeface="Kristen ITC" pitchFamily="66" charset="0"/>
              </a:rPr>
              <a:t>VZÓR</a:t>
            </a:r>
            <a:r>
              <a:rPr lang="pl-PL" sz="15200" b="1" dirty="0" smtClean="0">
                <a:latin typeface="Kristen ITC" pitchFamily="66" charset="0"/>
              </a:rPr>
              <a:t> </a:t>
            </a:r>
            <a:br>
              <a:rPr lang="pl-PL" sz="15200" b="1" dirty="0" smtClean="0">
                <a:latin typeface="Kristen ITC" pitchFamily="66" charset="0"/>
              </a:rPr>
            </a:br>
            <a:r>
              <a:rPr lang="pl-PL" sz="13600" b="1" i="1" dirty="0" smtClean="0">
                <a:solidFill>
                  <a:srgbClr val="92D050"/>
                </a:solidFill>
                <a:latin typeface="Arial Black" pitchFamily="34" charset="0"/>
              </a:rPr>
              <a:t> </a:t>
            </a:r>
            <a:br>
              <a:rPr lang="pl-PL" sz="13600" b="1" i="1" dirty="0" smtClean="0">
                <a:solidFill>
                  <a:srgbClr val="92D050"/>
                </a:solidFill>
                <a:latin typeface="Arial Black" pitchFamily="34" charset="0"/>
              </a:rPr>
            </a:br>
            <a:r>
              <a:rPr lang="pl-PL" b="1" dirty="0" smtClean="0">
                <a:solidFill>
                  <a:srgbClr val="92D050"/>
                </a:solidFill>
                <a:latin typeface="Arial Black" pitchFamily="34" charset="0"/>
              </a:rPr>
              <a:t> </a:t>
            </a:r>
            <a:r>
              <a:rPr lang="pl-PL" b="1" dirty="0" smtClean="0">
                <a:sym typeface="Wingdings" pitchFamily="2" charset="2"/>
              </a:rPr>
              <a:t/>
            </a:r>
            <a:br>
              <a:rPr lang="pl-PL" b="1" dirty="0" smtClean="0">
                <a:sym typeface="Wingdings" pitchFamily="2" charset="2"/>
              </a:rPr>
            </a:br>
            <a:endParaRPr lang="pl-PL" dirty="0"/>
          </a:p>
        </p:txBody>
      </p:sp>
      <p:sp>
        <p:nvSpPr>
          <p:cNvPr id="3" name="Symbol zastępczy zawartości 2"/>
          <p:cNvSpPr>
            <a:spLocks noGrp="1"/>
          </p:cNvSpPr>
          <p:nvPr>
            <p:ph idx="1"/>
          </p:nvPr>
        </p:nvSpPr>
        <p:spPr>
          <a:xfrm>
            <a:off x="457200" y="260648"/>
            <a:ext cx="8229600" cy="5865517"/>
          </a:xfrm>
        </p:spPr>
        <p:txBody>
          <a:bodyPr/>
          <a:lstStyle/>
          <a:p>
            <a:pPr>
              <a:buNone/>
            </a:pPr>
            <a:r>
              <a:rPr lang="pl-PL" dirty="0" smtClean="0"/>
              <a:t>   </a:t>
            </a:r>
            <a:r>
              <a:rPr lang="pl-PL" b="1" dirty="0" smtClean="0"/>
              <a:t>Tak więc w drugim półroczu projektowaliśmy i wykonywaliśmy breloki, przyciski do papieru na biurko, znaki graficzne, logo, plakaty, </a:t>
            </a:r>
          </a:p>
          <a:p>
            <a:pPr>
              <a:buNone/>
            </a:pPr>
            <a:endParaRPr lang="pl-PL" b="1" dirty="0" smtClean="0"/>
          </a:p>
          <a:p>
            <a:pPr>
              <a:buNone/>
            </a:pPr>
            <a:r>
              <a:rPr lang="pl-PL" b="1" dirty="0" smtClean="0"/>
              <a:t>             a także kalendarz na 2019 rok</a:t>
            </a:r>
            <a:r>
              <a:rPr lang="pl-PL" dirty="0" smtClean="0"/>
              <a:t>.   </a:t>
            </a:r>
          </a:p>
          <a:p>
            <a:pPr>
              <a:buNone/>
            </a:pPr>
            <a:r>
              <a:rPr lang="pl-PL" b="1" dirty="0" smtClean="0"/>
              <a:t>    Przebranżowiliśmy się i jesteśmy teraz:</a:t>
            </a:r>
          </a:p>
          <a:p>
            <a:pPr algn="ctr">
              <a:buNone/>
            </a:pPr>
            <a:r>
              <a:rPr lang="pl-PL" b="1" dirty="0" smtClean="0"/>
              <a:t>    </a:t>
            </a:r>
            <a:r>
              <a:rPr lang="pl-PL" b="1" dirty="0" smtClean="0">
                <a:solidFill>
                  <a:srgbClr val="92D050"/>
                </a:solidFill>
                <a:latin typeface="Arial Black" pitchFamily="34" charset="0"/>
              </a:rPr>
              <a:t>MANUFAKTURĄ PRZEDSIĘBIORCZOŚCI</a:t>
            </a:r>
          </a:p>
          <a:p>
            <a:pPr algn="ctr">
              <a:buNone/>
            </a:pPr>
            <a:r>
              <a:rPr lang="pl-PL" b="1" dirty="0" smtClean="0">
                <a:solidFill>
                  <a:srgbClr val="92D050"/>
                </a:solidFill>
                <a:latin typeface="Arial Black" pitchFamily="34" charset="0"/>
              </a:rPr>
              <a:t>  I TECHNIK 3D</a:t>
            </a:r>
            <a:endParaRPr lang="pl-PL" b="1" dirty="0">
              <a:solidFill>
                <a:srgbClr val="92D050"/>
              </a:solidFill>
              <a:latin typeface="Arial Black"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3" name="Obraz 2" descr="F:\PROJEKT NBP\PLAKATY\100-LECIE NIEPODLEGŁOŚCI.jpg"/>
          <p:cNvPicPr/>
          <p:nvPr/>
        </p:nvPicPr>
        <p:blipFill>
          <a:blip r:embed="rId2" cstate="print"/>
          <a:srcRect/>
          <a:stretch>
            <a:fillRect/>
          </a:stretch>
        </p:blipFill>
        <p:spPr bwMode="auto">
          <a:xfrm>
            <a:off x="1403648" y="260649"/>
            <a:ext cx="6336704" cy="64087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dirty="0" smtClean="0">
                <a:latin typeface="Arial Black" pitchFamily="34" charset="0"/>
              </a:rPr>
              <a:t>EKOLOGIA?</a:t>
            </a:r>
            <a:br>
              <a:rPr lang="pl-PL" dirty="0" smtClean="0">
                <a:latin typeface="Arial Black" pitchFamily="34" charset="0"/>
              </a:rPr>
            </a:br>
            <a:r>
              <a:rPr lang="pl-PL" dirty="0" smtClean="0">
                <a:latin typeface="Arial Black" pitchFamily="34" charset="0"/>
              </a:rPr>
              <a:t>OCZYWIŚCIE!!!</a:t>
            </a:r>
            <a:endParaRPr lang="pl-PL" dirty="0">
              <a:latin typeface="Arial Black" pitchFamily="34" charset="0"/>
            </a:endParaRPr>
          </a:p>
        </p:txBody>
      </p:sp>
      <p:pic>
        <p:nvPicPr>
          <p:cNvPr id="1026" name="Picture 2" descr="C:\Users\Beata\Desktop\MASZYNA WODNA-TURNIEJ\20190322_121210.jpg"/>
          <p:cNvPicPr>
            <a:picLocks noGrp="1" noChangeAspect="1" noChangeArrowheads="1"/>
          </p:cNvPicPr>
          <p:nvPr>
            <p:ph idx="1"/>
          </p:nvPr>
        </p:nvPicPr>
        <p:blipFill>
          <a:blip r:embed="rId2" cstate="print"/>
          <a:srcRect/>
          <a:stretch>
            <a:fillRect/>
          </a:stretch>
        </p:blipFill>
        <p:spPr bwMode="auto">
          <a:xfrm>
            <a:off x="1554691" y="1600200"/>
            <a:ext cx="6545701" cy="49092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800" dirty="0" smtClean="0">
                <a:latin typeface="Arial Black" pitchFamily="34" charset="0"/>
              </a:rPr>
              <a:t>PREZES ZARZĄDU SU VZÓR SZYMON DOMAGAŁAZBUDOWAŁ Z ADRIANEM KNYCHAŁĄ ORYGINALNĄ MASZYNĘ</a:t>
            </a:r>
            <a:endParaRPr lang="pl-PL" sz="2800" dirty="0">
              <a:latin typeface="Arial Black" pitchFamily="34" charset="0"/>
            </a:endParaRPr>
          </a:p>
        </p:txBody>
      </p:sp>
      <p:sp>
        <p:nvSpPr>
          <p:cNvPr id="3" name="Symbol zastępczy zawartości 2"/>
          <p:cNvSpPr>
            <a:spLocks noGrp="1"/>
          </p:cNvSpPr>
          <p:nvPr>
            <p:ph idx="1"/>
          </p:nvPr>
        </p:nvSpPr>
        <p:spPr/>
        <p:txBody>
          <a:bodyPr>
            <a:normAutofit/>
          </a:bodyPr>
          <a:lstStyle/>
          <a:p>
            <a:pPr>
              <a:buNone/>
            </a:pPr>
            <a:r>
              <a:rPr lang="pl-PL" b="1" dirty="0" smtClean="0"/>
              <a:t>    W KATEGORII MOC NA</a:t>
            </a:r>
          </a:p>
          <a:p>
            <a:pPr>
              <a:buNone/>
            </a:pPr>
            <a:r>
              <a:rPr lang="pl-PL" b="1" dirty="0" smtClean="0"/>
              <a:t>    VIII. OGÓLNOPOLSKI TURNIEJ MASZYN WODNYCH I WIATROWYCH 2019  </a:t>
            </a:r>
          </a:p>
          <a:p>
            <a:pPr>
              <a:buNone/>
            </a:pPr>
            <a:r>
              <a:rPr lang="pl-PL" b="1" dirty="0" smtClean="0"/>
              <a:t>   </a:t>
            </a:r>
          </a:p>
          <a:p>
            <a:pPr algn="ctr">
              <a:buNone/>
            </a:pPr>
            <a:r>
              <a:rPr lang="pl-PL" b="1" dirty="0" smtClean="0"/>
              <a:t> I ZAKWALIFIKOWALI SIĘ DO ETAPU REGIONALNEGO</a:t>
            </a:r>
          </a:p>
          <a:p>
            <a:pPr>
              <a:buNone/>
            </a:pPr>
            <a:r>
              <a:rPr lang="pl-PL" sz="2000" b="1" dirty="0" smtClean="0"/>
              <a:t> W dniu</a:t>
            </a:r>
            <a:r>
              <a:rPr lang="pl-PL" sz="2000" dirty="0" smtClean="0"/>
              <a:t> </a:t>
            </a:r>
            <a:r>
              <a:rPr lang="pl-PL" sz="2000" b="1" dirty="0" smtClean="0"/>
              <a:t>22.03.2019</a:t>
            </a:r>
            <a:r>
              <a:rPr lang="pl-PL" sz="2000" dirty="0" smtClean="0"/>
              <a:t> r. w Zalasewie</a:t>
            </a:r>
          </a:p>
          <a:p>
            <a:pPr>
              <a:buNone/>
            </a:pPr>
            <a:r>
              <a:rPr lang="pl-PL" sz="2000" dirty="0" smtClean="0"/>
              <a:t> drużyna zaprezentowała swoją </a:t>
            </a:r>
          </a:p>
          <a:p>
            <a:pPr>
              <a:buNone/>
            </a:pPr>
            <a:r>
              <a:rPr lang="pl-PL" sz="2000" b="1" dirty="0" smtClean="0"/>
              <a:t>oryginalną maszynę w kategorii MOC.</a:t>
            </a:r>
          </a:p>
          <a:p>
            <a:pPr>
              <a:buNone/>
            </a:pPr>
            <a:endParaRPr lang="de-DE" dirty="0" smtClean="0"/>
          </a:p>
          <a:p>
            <a:pPr>
              <a:buNone/>
            </a:pPr>
            <a:endParaRPr lang="pl-PL" b="1" dirty="0" smtClean="0"/>
          </a:p>
          <a:p>
            <a:pPr>
              <a:buNone/>
            </a:pPr>
            <a:endParaRPr lang="pl-PL" dirty="0"/>
          </a:p>
        </p:txBody>
      </p:sp>
      <p:pic>
        <p:nvPicPr>
          <p:cNvPr id="4" name="Obraz 3" descr="C:\Users\Beata\Desktop\MASZYNA WODNA-TURNIEJ\plakat-edukacyjno-informacyjna-VIII-Ogólnopolskiego-Turnieju-Maszyn-Wodnych.jpg"/>
          <p:cNvPicPr/>
          <p:nvPr/>
        </p:nvPicPr>
        <p:blipFill>
          <a:blip r:embed="rId2" cstate="print"/>
          <a:srcRect/>
          <a:stretch>
            <a:fillRect/>
          </a:stretch>
        </p:blipFill>
        <p:spPr bwMode="auto">
          <a:xfrm>
            <a:off x="6660232" y="4581128"/>
            <a:ext cx="2160240" cy="2088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2400" b="1" dirty="0" smtClean="0"/>
              <a:t>OPIEKUNEM UCZNIÓW BYŁA PANI  PROF. BEATA MARCINIAK</a:t>
            </a:r>
            <a:endParaRPr lang="pl-PL" sz="2400" b="1" dirty="0"/>
          </a:p>
        </p:txBody>
      </p:sp>
      <p:pic>
        <p:nvPicPr>
          <p:cNvPr id="2050" name="Picture 2" descr="C:\Users\Beata\Desktop\MASZYNA WODNA-TURNIEJ\20190322_151539.jpg"/>
          <p:cNvPicPr>
            <a:picLocks noGrp="1" noChangeAspect="1" noChangeArrowheads="1"/>
          </p:cNvPicPr>
          <p:nvPr>
            <p:ph idx="1"/>
          </p:nvPr>
        </p:nvPicPr>
        <p:blipFill>
          <a:blip r:embed="rId2" cstate="print"/>
          <a:srcRect/>
          <a:stretch>
            <a:fillRect/>
          </a:stretch>
        </p:blipFill>
        <p:spPr bwMode="auto">
          <a:xfrm>
            <a:off x="611560" y="1340768"/>
            <a:ext cx="7920880" cy="5222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smtClean="0"/>
              <a:t>ORGANIZATORZY KONKURSU</a:t>
            </a:r>
            <a:endParaRPr lang="pl-PL" b="1" dirty="0"/>
          </a:p>
        </p:txBody>
      </p:sp>
      <p:sp>
        <p:nvSpPr>
          <p:cNvPr id="3" name="Symbol zastępczy zawartości 2"/>
          <p:cNvSpPr>
            <a:spLocks noGrp="1"/>
          </p:cNvSpPr>
          <p:nvPr>
            <p:ph idx="1"/>
          </p:nvPr>
        </p:nvSpPr>
        <p:spPr/>
        <p:txBody>
          <a:bodyPr/>
          <a:lstStyle/>
          <a:p>
            <a:endParaRPr lang="pl-PL" dirty="0"/>
          </a:p>
        </p:txBody>
      </p:sp>
      <p:pic>
        <p:nvPicPr>
          <p:cNvPr id="3074" name="Picture 2" descr="C:\Users\Beata\Desktop\MASZYNA WODNA-TURNIEJ\NFOŚiGW-1.jpg"/>
          <p:cNvPicPr>
            <a:picLocks noChangeAspect="1" noChangeArrowheads="1"/>
          </p:cNvPicPr>
          <p:nvPr/>
        </p:nvPicPr>
        <p:blipFill>
          <a:blip r:embed="rId2" cstate="print"/>
          <a:srcRect/>
          <a:stretch>
            <a:fillRect/>
          </a:stretch>
        </p:blipFill>
        <p:spPr bwMode="auto">
          <a:xfrm>
            <a:off x="1043608" y="3933056"/>
            <a:ext cx="7515225"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descr="C:\Users\Beata\Desktop\MASZYNA WODNA-TURNIEJ\strategiczny.jpg"/>
          <p:cNvPicPr>
            <a:picLocks noChangeAspect="1" noChangeArrowheads="1"/>
          </p:cNvPicPr>
          <p:nvPr/>
        </p:nvPicPr>
        <p:blipFill>
          <a:blip r:embed="rId3" cstate="print"/>
          <a:srcRect/>
          <a:stretch>
            <a:fillRect/>
          </a:stretch>
        </p:blipFill>
        <p:spPr bwMode="auto">
          <a:xfrm>
            <a:off x="1043608" y="1844824"/>
            <a:ext cx="7515226"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p:txBody>
          <a:bodyPr/>
          <a:lstStyle/>
          <a:p>
            <a:endParaRPr lang="pl-PL" dirty="0"/>
          </a:p>
        </p:txBody>
      </p:sp>
      <p:pic>
        <p:nvPicPr>
          <p:cNvPr id="4098" name="Picture 2" descr="C:\Users\Beata\Desktop\MASZYNA WODNA-TURNIEJ\20190322_143108.jpg"/>
          <p:cNvPicPr>
            <a:picLocks noChangeAspect="1" noChangeArrowheads="1"/>
          </p:cNvPicPr>
          <p:nvPr/>
        </p:nvPicPr>
        <p:blipFill>
          <a:blip r:embed="rId2" cstate="print"/>
          <a:srcRect/>
          <a:stretch>
            <a:fillRect/>
          </a:stretch>
        </p:blipFill>
        <p:spPr bwMode="auto">
          <a:xfrm>
            <a:off x="467544" y="368660"/>
            <a:ext cx="7992888" cy="6084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260648"/>
            <a:ext cx="8229600" cy="1143000"/>
          </a:xfrm>
        </p:spPr>
        <p:txBody>
          <a:bodyPr>
            <a:normAutofit/>
          </a:bodyPr>
          <a:lstStyle/>
          <a:p>
            <a:r>
              <a:rPr lang="pl-PL" sz="3200" b="1" dirty="0" smtClean="0"/>
              <a:t>DBAMY O ŚRODOWISKO WŁĄCZAJĄC SIĘ                     W REALIZACJĘ WŁAŚNIE TAKICH PROJEKTÓW</a:t>
            </a:r>
            <a:endParaRPr lang="pl-PL" sz="3200" b="1" dirty="0"/>
          </a:p>
        </p:txBody>
      </p:sp>
      <p:sp>
        <p:nvSpPr>
          <p:cNvPr id="3" name="Symbol zastępczy zawartości 2"/>
          <p:cNvSpPr>
            <a:spLocks noGrp="1"/>
          </p:cNvSpPr>
          <p:nvPr>
            <p:ph idx="1"/>
          </p:nvPr>
        </p:nvSpPr>
        <p:spPr/>
        <p:txBody>
          <a:bodyPr>
            <a:normAutofit fontScale="85000" lnSpcReduction="20000"/>
          </a:bodyPr>
          <a:lstStyle/>
          <a:p>
            <a:pPr>
              <a:buNone/>
            </a:pPr>
            <a:r>
              <a:rPr lang="pl-PL" dirty="0" smtClean="0"/>
              <a:t>    </a:t>
            </a:r>
          </a:p>
          <a:p>
            <a:pPr>
              <a:buNone/>
            </a:pPr>
            <a:r>
              <a:rPr lang="pl-PL" dirty="0" smtClean="0"/>
              <a:t>   Energetyka wodna to sposób wytwarzania energii dzięki wykorzystaniu energii zakumulowanej w wodach i przetwarzaniem jej na energię mechaniczną i elektryczną, przy użyciu turbin wodnych. </a:t>
            </a:r>
          </a:p>
          <a:p>
            <a:pPr algn="ctr">
              <a:buNone/>
            </a:pPr>
            <a:r>
              <a:rPr lang="pl-PL" sz="6600" b="1" dirty="0" smtClean="0">
                <a:latin typeface="Bradley Hand ITC" pitchFamily="66" charset="0"/>
              </a:rPr>
              <a:t>LUBIMY TO </a:t>
            </a:r>
            <a:r>
              <a:rPr lang="pl-PL" sz="6600" b="1" dirty="0" smtClean="0">
                <a:latin typeface="Bradley Hand ITC" pitchFamily="66" charset="0"/>
                <a:sym typeface="Wingdings" pitchFamily="2" charset="2"/>
              </a:rPr>
              <a:t></a:t>
            </a:r>
          </a:p>
          <a:p>
            <a:pPr algn="ctr">
              <a:buNone/>
            </a:pPr>
            <a:r>
              <a:rPr lang="pl-PL" sz="6600" b="1" dirty="0" smtClean="0">
                <a:latin typeface="Bradley Hand ITC" pitchFamily="66" charset="0"/>
                <a:sym typeface="Wingdings" pitchFamily="2" charset="2"/>
              </a:rPr>
              <a:t>INTERSUJEMY SIĘ TYM </a:t>
            </a:r>
            <a:endParaRPr lang="pl-PL" sz="6600" b="1" dirty="0">
              <a:latin typeface="Bradley Hand ITC" pitchFamily="66"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3200" dirty="0" smtClean="0"/>
              <a:t/>
            </a:r>
            <a:br>
              <a:rPr lang="pl-PL" sz="3200" dirty="0" smtClean="0"/>
            </a:br>
            <a:r>
              <a:rPr lang="pl-PL" sz="2800" dirty="0" smtClean="0"/>
              <a:t>Przygotowaliśmy pod tym kątem kolejny projekt do </a:t>
            </a:r>
            <a:r>
              <a:rPr lang="pl-PL" sz="2800" b="1" dirty="0" smtClean="0"/>
              <a:t>NARODOWEGO BANKU POLSKIEGO</a:t>
            </a:r>
            <a:r>
              <a:rPr lang="pl-PL" sz="2800" dirty="0" smtClean="0"/>
              <a:t/>
            </a:r>
            <a:br>
              <a:rPr lang="pl-PL" sz="2800" dirty="0" smtClean="0"/>
            </a:br>
            <a:r>
              <a:rPr lang="pl-PL" sz="2800" dirty="0" smtClean="0"/>
              <a:t>Pod hasłem </a:t>
            </a:r>
            <a:r>
              <a:rPr lang="pl-PL" sz="2800" b="1" dirty="0" smtClean="0"/>
              <a:t>Polski ZŁOTY ma sto lat</a:t>
            </a:r>
            <a:r>
              <a:rPr lang="pl-PL" sz="2800" dirty="0" smtClean="0"/>
              <a:t>!</a:t>
            </a:r>
            <a:endParaRPr lang="pl-PL" sz="2800" dirty="0"/>
          </a:p>
        </p:txBody>
      </p:sp>
      <p:sp>
        <p:nvSpPr>
          <p:cNvPr id="3" name="Symbol zastępczy zawartości 2"/>
          <p:cNvSpPr>
            <a:spLocks noGrp="1"/>
          </p:cNvSpPr>
          <p:nvPr>
            <p:ph idx="1"/>
          </p:nvPr>
        </p:nvSpPr>
        <p:spPr/>
        <p:txBody>
          <a:bodyPr>
            <a:normAutofit/>
          </a:bodyPr>
          <a:lstStyle/>
          <a:p>
            <a:pPr>
              <a:buNone/>
            </a:pPr>
            <a:endParaRPr lang="pl-PL" dirty="0" smtClean="0"/>
          </a:p>
          <a:p>
            <a:pPr algn="ctr">
              <a:buNone/>
            </a:pPr>
            <a:r>
              <a:rPr lang="pl-PL" dirty="0" smtClean="0"/>
              <a:t>pod nazwą naszą własną:</a:t>
            </a:r>
            <a:r>
              <a:rPr lang="pl-PL" b="1" dirty="0" smtClean="0"/>
              <a:t> </a:t>
            </a:r>
          </a:p>
          <a:p>
            <a:pPr algn="ctr">
              <a:buNone/>
            </a:pPr>
            <a:r>
              <a:rPr lang="pl-PL" b="1" dirty="0" smtClean="0"/>
              <a:t> </a:t>
            </a:r>
            <a:r>
              <a:rPr lang="pl-PL" b="1" u="sng" dirty="0" smtClean="0">
                <a:latin typeface="Bradley Hand ITC" pitchFamily="66" charset="0"/>
              </a:rPr>
              <a:t>„ZŁOTY , A NIE ZŁOTY….”</a:t>
            </a:r>
            <a:r>
              <a:rPr lang="pl-PL" b="1" dirty="0" smtClean="0">
                <a:latin typeface="Bradley Hand ITC" pitchFamily="66" charset="0"/>
              </a:rPr>
              <a:t> </a:t>
            </a:r>
          </a:p>
          <a:p>
            <a:pPr>
              <a:buNone/>
            </a:pPr>
            <a:r>
              <a:rPr lang="pl-PL" b="1" dirty="0" smtClean="0"/>
              <a:t>       na grant w wysokości 10.000 złotych.</a:t>
            </a:r>
          </a:p>
          <a:p>
            <a:pPr>
              <a:buNone/>
            </a:pPr>
            <a:r>
              <a:rPr lang="pl-PL" b="1" dirty="0" smtClean="0"/>
              <a:t>    W projekcie zaplanowaliśmy szereg działań związanych z projektowaniem i produkowaniem różnego rodzaju artykułów użytecznych i ciekawie zaprojektowanych.</a:t>
            </a:r>
            <a:endParaRPr lang="de-DE" dirty="0" smtClean="0"/>
          </a:p>
          <a:p>
            <a:pPr>
              <a:buNone/>
            </a:pPr>
            <a:endParaRPr lang="pl-PL"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atin typeface="Arial Black" pitchFamily="34" charset="0"/>
              </a:rPr>
              <a:t>PONADTO</a:t>
            </a:r>
            <a:endParaRPr lang="pl-PL" dirty="0">
              <a:latin typeface="Arial Black" pitchFamily="34" charset="0"/>
            </a:endParaRPr>
          </a:p>
        </p:txBody>
      </p:sp>
      <p:sp>
        <p:nvSpPr>
          <p:cNvPr id="3" name="Symbol zastępczy zawartości 2"/>
          <p:cNvSpPr>
            <a:spLocks noGrp="1"/>
          </p:cNvSpPr>
          <p:nvPr>
            <p:ph idx="1"/>
          </p:nvPr>
        </p:nvSpPr>
        <p:spPr/>
        <p:txBody>
          <a:bodyPr>
            <a:normAutofit fontScale="85000" lnSpcReduction="10000"/>
          </a:bodyPr>
          <a:lstStyle/>
          <a:p>
            <a:pPr>
              <a:buNone/>
            </a:pPr>
            <a:r>
              <a:rPr lang="pl-PL" dirty="0" smtClean="0"/>
              <a:t>    </a:t>
            </a:r>
            <a:r>
              <a:rPr lang="pl-PL" dirty="0" smtClean="0">
                <a:latin typeface="Arial Rounded MT Bold" pitchFamily="34" charset="0"/>
              </a:rPr>
              <a:t>Na ostatnim Walnym Zgromadzeniu zdecydowaliśmy, </a:t>
            </a:r>
            <a:r>
              <a:rPr lang="pl-PL" dirty="0" smtClean="0">
                <a:solidFill>
                  <a:srgbClr val="0070C0"/>
                </a:solidFill>
                <a:latin typeface="Arial Rounded MT Bold" pitchFamily="34" charset="0"/>
              </a:rPr>
              <a:t>że będziemy pomagać jednemu ze schronisk dla zwierząt w Poznaniu,</a:t>
            </a:r>
            <a:r>
              <a:rPr lang="pl-PL" dirty="0" smtClean="0">
                <a:latin typeface="Arial Rounded MT Bold" pitchFamily="34" charset="0"/>
              </a:rPr>
              <a:t> w ten sposób, że będziemy projektowali i szyli kolorowe „muszki”                             i krawaty dla psów i kotów, zakwalifikowanych do adopcji, aby schronisko to pokazało te zwierzaczki pięknie i elegancko wyglądające. </a:t>
            </a:r>
          </a:p>
          <a:p>
            <a:pPr algn="ctr">
              <a:buNone/>
            </a:pPr>
            <a:r>
              <a:rPr lang="pl-PL" dirty="0" smtClean="0">
                <a:latin typeface="Arial Rounded MT Bold" pitchFamily="34" charset="0"/>
              </a:rPr>
              <a:t>    </a:t>
            </a:r>
            <a:r>
              <a:rPr lang="pl-PL" dirty="0" smtClean="0">
                <a:solidFill>
                  <a:srgbClr val="00B0F0"/>
                </a:solidFill>
                <a:latin typeface="Arial Rounded MT Bold" pitchFamily="34" charset="0"/>
              </a:rPr>
              <a:t>A przyszło nam to głowy po naszej studniówce, bo sami zafundowaliśmy sobie czerwone „muchy” </a:t>
            </a:r>
            <a:r>
              <a:rPr lang="pl-PL" smtClean="0">
                <a:solidFill>
                  <a:srgbClr val="00B0F0"/>
                </a:solidFill>
                <a:latin typeface="Arial Rounded MT Bold" pitchFamily="34" charset="0"/>
                <a:sym typeface="Wingdings" pitchFamily="2" charset="2"/>
              </a:rPr>
              <a:t></a:t>
            </a:r>
            <a:endParaRPr lang="pl-PL" dirty="0">
              <a:solidFill>
                <a:srgbClr val="00B0F0"/>
              </a:solidFill>
              <a:latin typeface="Arial Rounded MT Bold"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latin typeface="Arial Black" pitchFamily="34" charset="0"/>
              </a:rPr>
              <a:t>PROSZĘ </a:t>
            </a:r>
            <a:r>
              <a:rPr lang="pl-PL" dirty="0" err="1" smtClean="0">
                <a:latin typeface="Arial Black" pitchFamily="34" charset="0"/>
                <a:sym typeface="Wingdings" pitchFamily="2" charset="2"/>
              </a:rPr>
              <a:t></a:t>
            </a:r>
            <a:endParaRPr lang="pl-PL" dirty="0">
              <a:latin typeface="Arial Black" pitchFamily="34" charset="0"/>
            </a:endParaRPr>
          </a:p>
        </p:txBody>
      </p:sp>
      <p:sp>
        <p:nvSpPr>
          <p:cNvPr id="3" name="Symbol zastępczy zawartości 2"/>
          <p:cNvSpPr>
            <a:spLocks noGrp="1"/>
          </p:cNvSpPr>
          <p:nvPr>
            <p:ph idx="1"/>
          </p:nvPr>
        </p:nvSpPr>
        <p:spPr/>
        <p:txBody>
          <a:bodyPr/>
          <a:lstStyle/>
          <a:p>
            <a:endParaRPr lang="pl-PL" dirty="0"/>
          </a:p>
        </p:txBody>
      </p:sp>
      <p:pic>
        <p:nvPicPr>
          <p:cNvPr id="1026" name="Picture 2" descr="C:\Users\Beata\Desktop\JA\4T1\4..jpg"/>
          <p:cNvPicPr>
            <a:picLocks noChangeAspect="1" noChangeArrowheads="1"/>
          </p:cNvPicPr>
          <p:nvPr/>
        </p:nvPicPr>
        <p:blipFill>
          <a:blip r:embed="rId2" cstate="print"/>
          <a:srcRect/>
          <a:stretch>
            <a:fillRect/>
          </a:stretch>
        </p:blipFill>
        <p:spPr bwMode="auto">
          <a:xfrm>
            <a:off x="755576" y="1293087"/>
            <a:ext cx="7616899" cy="5214076"/>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mtClean="0">
                <a:latin typeface="Arial Black" pitchFamily="34" charset="0"/>
              </a:rPr>
              <a:t>A OTO GOTOWE </a:t>
            </a:r>
            <a:r>
              <a:rPr lang="pl-PL" dirty="0" smtClean="0">
                <a:latin typeface="Arial Black" pitchFamily="34" charset="0"/>
              </a:rPr>
              <a:t>PROPOZYCJE…</a:t>
            </a:r>
            <a:endParaRPr lang="pl-PL" dirty="0">
              <a:latin typeface="Arial Black" pitchFamily="34" charset="0"/>
            </a:endParaRPr>
          </a:p>
        </p:txBody>
      </p:sp>
      <p:sp>
        <p:nvSpPr>
          <p:cNvPr id="3" name="Symbol zastępczy zawartości 2"/>
          <p:cNvSpPr>
            <a:spLocks noGrp="1"/>
          </p:cNvSpPr>
          <p:nvPr>
            <p:ph idx="1"/>
          </p:nvPr>
        </p:nvSpPr>
        <p:spPr/>
        <p:txBody>
          <a:bodyPr/>
          <a:lstStyle/>
          <a:p>
            <a:endParaRPr lang="pl-PL" dirty="0"/>
          </a:p>
        </p:txBody>
      </p:sp>
      <p:pic>
        <p:nvPicPr>
          <p:cNvPr id="2050" name="Picture 2" descr="C:\Users\Beata\Desktop\hbcjgz1509359809205.jpg"/>
          <p:cNvPicPr>
            <a:picLocks noChangeAspect="1" noChangeArrowheads="1"/>
          </p:cNvPicPr>
          <p:nvPr/>
        </p:nvPicPr>
        <p:blipFill>
          <a:blip r:embed="rId2" cstate="print"/>
          <a:srcRect/>
          <a:stretch>
            <a:fillRect/>
          </a:stretch>
        </p:blipFill>
        <p:spPr bwMode="auto">
          <a:xfrm>
            <a:off x="611560" y="1772816"/>
            <a:ext cx="4233664" cy="42336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1" name="Picture 3" descr="C:\Users\Beata\Desktop\nowy-krawat-dla-kota-lub-psa-obroza-muszka-kolnierzyk-na-rzep.jpg"/>
          <p:cNvPicPr>
            <a:picLocks noChangeAspect="1" noChangeArrowheads="1"/>
          </p:cNvPicPr>
          <p:nvPr/>
        </p:nvPicPr>
        <p:blipFill>
          <a:blip r:embed="rId3" cstate="print"/>
          <a:srcRect/>
          <a:stretch>
            <a:fillRect/>
          </a:stretch>
        </p:blipFill>
        <p:spPr bwMode="auto">
          <a:xfrm>
            <a:off x="5076056" y="1844824"/>
            <a:ext cx="2916323" cy="3888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1600" b="1" dirty="0" smtClean="0"/>
              <a:t/>
            </a:r>
            <a:br>
              <a:rPr lang="pl-PL" sz="1600" b="1" dirty="0" smtClean="0"/>
            </a:br>
            <a:r>
              <a:rPr lang="pl-PL" sz="1600" b="1" dirty="0" smtClean="0"/>
              <a:t/>
            </a:r>
            <a:br>
              <a:rPr lang="pl-PL" sz="1600" b="1" dirty="0" smtClean="0"/>
            </a:br>
            <a:r>
              <a:rPr lang="pl-PL" sz="1600" b="1" dirty="0" smtClean="0"/>
              <a:t/>
            </a:r>
            <a:br>
              <a:rPr lang="pl-PL" sz="1600" b="1" dirty="0" smtClean="0"/>
            </a:br>
            <a:r>
              <a:rPr lang="pl-PL" sz="1600" b="1" dirty="0" smtClean="0"/>
              <a:t/>
            </a:r>
            <a:br>
              <a:rPr lang="pl-PL" sz="1600" b="1" dirty="0" smtClean="0"/>
            </a:br>
            <a:r>
              <a:rPr lang="pl-PL" sz="1600" b="1" dirty="0" smtClean="0"/>
              <a:t/>
            </a:r>
            <a:br>
              <a:rPr lang="pl-PL" sz="1600" b="1" dirty="0" smtClean="0"/>
            </a:br>
            <a:r>
              <a:rPr lang="pl-PL" sz="2200" b="1" dirty="0" smtClean="0">
                <a:latin typeface="Eras Bold ITC" pitchFamily="34" charset="0"/>
              </a:rPr>
              <a:t>Z OKAZJI 100. LECIA POWSTANIA WIELKOPOLSKIEGO</a:t>
            </a:r>
            <a:br>
              <a:rPr lang="pl-PL" sz="2200" b="1" dirty="0" smtClean="0">
                <a:latin typeface="Eras Bold ITC" pitchFamily="34" charset="0"/>
              </a:rPr>
            </a:br>
            <a:r>
              <a:rPr lang="pl-PL" sz="2200" b="1" dirty="0" smtClean="0">
                <a:latin typeface="Eras Bold ITC" pitchFamily="34" charset="0"/>
              </a:rPr>
              <a:t> POWSTAŁY  DODATKOWO RÓWNIEŻ PROJEKTY LOGO</a:t>
            </a:r>
            <a:r>
              <a:rPr lang="pl-PL" sz="2200" dirty="0" smtClean="0">
                <a:latin typeface="Eras Bold ITC" pitchFamily="34" charset="0"/>
              </a:rPr>
              <a:t/>
            </a:r>
            <a:br>
              <a:rPr lang="pl-PL" sz="2200" dirty="0" smtClean="0">
                <a:latin typeface="Eras Bold ITC" pitchFamily="34" charset="0"/>
              </a:rPr>
            </a:br>
            <a:r>
              <a:rPr lang="pl-PL" sz="2200" b="1" dirty="0" smtClean="0">
                <a:latin typeface="Eras Bold ITC" pitchFamily="34" charset="0"/>
              </a:rPr>
              <a:t>ZAPROJEKTOWANE PRZEZ                                                   </a:t>
            </a:r>
            <a:r>
              <a:rPr lang="pl-PL" sz="2700" b="1" u="sng" dirty="0" smtClean="0">
                <a:solidFill>
                  <a:srgbClr val="0070C0"/>
                </a:solidFill>
                <a:latin typeface="Eras Bold ITC" pitchFamily="34" charset="0"/>
              </a:rPr>
              <a:t>WITOLDA ROZUMKA </a:t>
            </a:r>
            <a:br>
              <a:rPr lang="pl-PL" sz="2700" b="1" u="sng" dirty="0" smtClean="0">
                <a:solidFill>
                  <a:srgbClr val="0070C0"/>
                </a:solidFill>
                <a:latin typeface="Eras Bold ITC" pitchFamily="34" charset="0"/>
              </a:rPr>
            </a:br>
            <a:r>
              <a:rPr lang="pl-PL" sz="2700" b="1" dirty="0" smtClean="0">
                <a:latin typeface="Eras Bold ITC" pitchFamily="34" charset="0"/>
              </a:rPr>
              <a:t>WYSŁANE DO URZĘDU MIASTA POZNANA NA OBCHODY 100. LECIA</a:t>
            </a:r>
            <a:r>
              <a:rPr lang="pl-PL" sz="3100" b="1" dirty="0" smtClean="0"/>
              <a:t/>
            </a:r>
            <a:br>
              <a:rPr lang="pl-PL" sz="3100" b="1" dirty="0" smtClean="0"/>
            </a:br>
            <a:endParaRPr lang="pl-PL" sz="3100" b="1" dirty="0"/>
          </a:p>
        </p:txBody>
      </p:sp>
      <p:pic>
        <p:nvPicPr>
          <p:cNvPr id="1026" name="Picture 2" descr="C:\Users\Beata\Desktop\NOWY ROK SZKOLNY 2018-19\PROJEKT NBP\LOGO-KONKURS\4.png"/>
          <p:cNvPicPr>
            <a:picLocks noChangeAspect="1" noChangeArrowheads="1"/>
          </p:cNvPicPr>
          <p:nvPr/>
        </p:nvPicPr>
        <p:blipFill>
          <a:blip r:embed="rId2" cstate="print"/>
          <a:srcRect/>
          <a:stretch>
            <a:fillRect/>
          </a:stretch>
        </p:blipFill>
        <p:spPr bwMode="auto">
          <a:xfrm>
            <a:off x="251520" y="2564904"/>
            <a:ext cx="4178424" cy="3962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7" name="Picture 3" descr="C:\Users\Beata\Desktop\NOWY ROK SZKOLNY 2018-19\PROJEKT NBP\LOGO-KONKURS\3.png"/>
          <p:cNvPicPr>
            <a:picLocks noChangeAspect="1" noChangeArrowheads="1"/>
          </p:cNvPicPr>
          <p:nvPr/>
        </p:nvPicPr>
        <p:blipFill>
          <a:blip r:embed="rId3" cstate="print"/>
          <a:srcRect/>
          <a:stretch>
            <a:fillRect/>
          </a:stretch>
        </p:blipFill>
        <p:spPr bwMode="auto">
          <a:xfrm>
            <a:off x="4788024" y="2564904"/>
            <a:ext cx="4104456" cy="3962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11560" y="1988841"/>
            <a:ext cx="8229600" cy="4464496"/>
          </a:xfrm>
        </p:spPr>
        <p:txBody>
          <a:bodyPr>
            <a:noAutofit/>
          </a:bodyPr>
          <a:lstStyle/>
          <a:p>
            <a:r>
              <a:rPr lang="pl-PL" sz="2400" b="1" dirty="0" smtClean="0">
                <a:latin typeface="Eras Bold ITC" pitchFamily="34" charset="0"/>
              </a:rPr>
              <a:t>OGŁOSILIŚMY KONKURS DLA UCZNIÓW ZSM  IM. KEN   </a:t>
            </a:r>
            <a:r>
              <a:rPr lang="pl-PL" sz="2000" b="1" u="sng" dirty="0" smtClean="0">
                <a:solidFill>
                  <a:srgbClr val="0070C0"/>
                </a:solidFill>
                <a:latin typeface="Eras Bold ITC" pitchFamily="34" charset="0"/>
              </a:rPr>
              <a:t>NA ZAPROJEKTOWANIE  PATRIOTYCZNEGO BRELOKA, ZWIĄZANEGO ZE 100- LECIEM ODZYSKANIA NIEPODLEGŁOŚCI, ABY WŁĄCZYĆ CAŁĄ SPOŁECZNOŚĆ.</a:t>
            </a:r>
            <a:r>
              <a:rPr lang="pl-PL" sz="2000" b="1" dirty="0" smtClean="0"/>
              <a:t/>
            </a:r>
            <a:br>
              <a:rPr lang="pl-PL" sz="2000" b="1" dirty="0" smtClean="0"/>
            </a:br>
            <a:r>
              <a:rPr lang="pl-PL" sz="2000" b="1" u="sng" dirty="0" smtClean="0">
                <a:solidFill>
                  <a:srgbClr val="7030A0"/>
                </a:solidFill>
              </a:rPr>
              <a:t>ZWYCIĘSKI PROJEKT ZOSTAŁ WYDRUKOWANY NA LASERZE przez VZÓR</a:t>
            </a:r>
            <a:r>
              <a:rPr lang="pl-PL" sz="2000" u="sng" dirty="0" smtClean="0">
                <a:solidFill>
                  <a:srgbClr val="7030A0"/>
                </a:solidFill>
              </a:rPr>
              <a:t/>
            </a:r>
            <a:br>
              <a:rPr lang="pl-PL" sz="2000" u="sng" dirty="0" smtClean="0">
                <a:solidFill>
                  <a:srgbClr val="7030A0"/>
                </a:solidFill>
              </a:rPr>
            </a:br>
            <a:r>
              <a:rPr lang="pl-PL" sz="2000" b="1" dirty="0" smtClean="0"/>
              <a:t>KONKURS WYGRALI:</a:t>
            </a:r>
            <a:r>
              <a:rPr lang="pl-PL" sz="2400" dirty="0" smtClean="0"/>
              <a:t/>
            </a:r>
            <a:br>
              <a:rPr lang="pl-PL" sz="2400" dirty="0" smtClean="0"/>
            </a:br>
            <a:r>
              <a:rPr lang="pl-PL" sz="2800" b="1" u="sng" dirty="0"/>
              <a:t>1. MIEJSCE MACIEJ KENDZIA -KL.4T1, DAGMARA RUNOWSKA- KL. </a:t>
            </a:r>
            <a:r>
              <a:rPr lang="pl-PL" sz="2800" b="1" u="sng" dirty="0" smtClean="0"/>
              <a:t>4T4- CZŁONKOWIE VZOR- u</a:t>
            </a:r>
            <a:r>
              <a:rPr lang="pl-PL" sz="2800" b="1" dirty="0" smtClean="0"/>
              <a:t/>
            </a:r>
            <a:br>
              <a:rPr lang="pl-PL" sz="2800" b="1" dirty="0" smtClean="0"/>
            </a:br>
            <a:r>
              <a:rPr lang="pl-PL" sz="2400" dirty="0"/>
              <a:t>2. </a:t>
            </a:r>
            <a:r>
              <a:rPr lang="pl-PL" sz="2400" b="1" dirty="0"/>
              <a:t>MIEJSCE KACPER GRABOWSKI- KL. 2T1 </a:t>
            </a:r>
            <a:r>
              <a:rPr lang="pl-PL" sz="2400" b="1" dirty="0" smtClean="0"/>
              <a:t/>
            </a:r>
            <a:br>
              <a:rPr lang="pl-PL" sz="2400" b="1" dirty="0" smtClean="0"/>
            </a:br>
            <a:r>
              <a:rPr lang="pl-PL" sz="2400" b="1" dirty="0"/>
              <a:t>3. MIEJSCE OSKAR DRYWA- KL. 1O2 </a:t>
            </a:r>
            <a:r>
              <a:rPr lang="pl-PL" sz="2400" dirty="0" smtClean="0"/>
              <a:t/>
            </a:r>
            <a:br>
              <a:rPr lang="pl-PL" sz="2400" dirty="0" smtClean="0"/>
            </a:br>
            <a:r>
              <a:rPr lang="pl-PL" sz="2400" b="1" dirty="0" smtClean="0">
                <a:solidFill>
                  <a:srgbClr val="00B050"/>
                </a:solidFill>
                <a:latin typeface="Eras Bold ITC" pitchFamily="34" charset="0"/>
              </a:rPr>
              <a:t>NAGRODY UFUNDOWAŁA SU VZÓR I BYŁY KARNETY DO WROTKARNI „WYWROTKA”</a:t>
            </a:r>
            <a:r>
              <a:rPr lang="pl-PL" sz="2400" b="1" dirty="0" smtClean="0">
                <a:solidFill>
                  <a:srgbClr val="00B050"/>
                </a:solidFill>
              </a:rPr>
              <a:t/>
            </a:r>
            <a:br>
              <a:rPr lang="pl-PL" sz="2400" b="1" dirty="0" smtClean="0">
                <a:solidFill>
                  <a:srgbClr val="00B050"/>
                </a:solidFill>
              </a:rPr>
            </a:br>
            <a:r>
              <a:rPr lang="pl-PL" sz="2400" b="1" dirty="0" smtClean="0">
                <a:solidFill>
                  <a:srgbClr val="00B050"/>
                </a:solidFill>
                <a:latin typeface="Eras Bold ITC" pitchFamily="34" charset="0"/>
              </a:rPr>
              <a:t>    ORAZ BRELOKI PATRIOTYCZNE </a:t>
            </a:r>
            <a:r>
              <a:rPr lang="pl-PL" sz="2400" b="1" dirty="0" smtClean="0">
                <a:solidFill>
                  <a:srgbClr val="00B050"/>
                </a:solidFill>
                <a:latin typeface="Eras Bold ITC" pitchFamily="34" charset="0"/>
                <a:sym typeface="Wingdings" pitchFamily="2" charset="2"/>
              </a:rPr>
              <a:t></a:t>
            </a:r>
            <a:r>
              <a:rPr lang="pl-PL" sz="2400" dirty="0" smtClean="0"/>
              <a:t/>
            </a:r>
            <a:br>
              <a:rPr lang="pl-PL" sz="2400" dirty="0" smtClean="0"/>
            </a:br>
            <a:r>
              <a:rPr lang="pl-PL" sz="2000" dirty="0"/>
              <a:t> </a:t>
            </a:r>
            <a:br>
              <a:rPr lang="pl-PL" sz="2000" dirty="0"/>
            </a:br>
            <a:r>
              <a:rPr lang="pl-PL" sz="2400" dirty="0"/>
              <a:t/>
            </a:r>
            <a:br>
              <a:rPr lang="pl-PL" sz="2400" dirty="0"/>
            </a:br>
            <a:endParaRPr lang="pl-PL" sz="2400" dirty="0"/>
          </a:p>
        </p:txBody>
      </p:sp>
    </p:spTree>
    <p:extLst>
      <p:ext uri="{BB962C8B-B14F-4D97-AF65-F5344CB8AC3E}">
        <p14:creationId xmlns:p14="http://schemas.microsoft.com/office/powerpoint/2010/main" xmlns="" val="2729613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3200" b="1" dirty="0" smtClean="0"/>
              <a:t>ZWYCIĘSKI PROJEKT PATRIOTYCZNEGO </a:t>
            </a:r>
            <a:r>
              <a:rPr lang="pl-PL" sz="3200" b="1" dirty="0" smtClean="0">
                <a:solidFill>
                  <a:srgbClr val="0070C0"/>
                </a:solidFill>
              </a:rPr>
              <a:t>BRELOKA ZYSKAŁ AKCEPTACJĘ I POPULARNOŚĆ </a:t>
            </a:r>
            <a:r>
              <a:rPr lang="pl-PL" sz="3200" b="1" dirty="0" smtClean="0">
                <a:solidFill>
                  <a:srgbClr val="0070C0"/>
                </a:solidFill>
                <a:sym typeface="Wingdings" pitchFamily="2" charset="2"/>
              </a:rPr>
              <a:t></a:t>
            </a:r>
            <a:endParaRPr lang="pl-PL" sz="3200" b="1" dirty="0">
              <a:solidFill>
                <a:srgbClr val="0070C0"/>
              </a:solidFill>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1295636" y="440668"/>
            <a:ext cx="4608512" cy="65527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Obraz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0800000" flipH="1" flipV="1">
            <a:off x="5220074" y="5021595"/>
            <a:ext cx="3647727" cy="18364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31905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2002234"/>
          </a:xfrm>
        </p:spPr>
        <p:txBody>
          <a:bodyPr>
            <a:normAutofit fontScale="90000"/>
          </a:bodyPr>
          <a:lstStyle/>
          <a:p>
            <a:r>
              <a:rPr lang="pl-PL" sz="2800" b="1" dirty="0" smtClean="0"/>
              <a:t>UŁOŻYLIŚMY  Z OKAZJI 100. LECIA PIOSENKĘ PATRIOTYCZNĄ NA JEDNYM WALNYM ZGROMADZENIU PT.</a:t>
            </a:r>
            <a:br>
              <a:rPr lang="pl-PL" sz="2800" b="1" dirty="0" smtClean="0"/>
            </a:br>
            <a:r>
              <a:rPr lang="pl-PL" sz="2800" b="1" dirty="0" smtClean="0">
                <a:latin typeface="Eras Bold ITC" pitchFamily="34" charset="0"/>
              </a:rPr>
              <a:t> </a:t>
            </a:r>
            <a:r>
              <a:rPr lang="pl-PL" sz="2800" b="1" u="sng" dirty="0" smtClean="0">
                <a:solidFill>
                  <a:srgbClr val="0070C0"/>
                </a:solidFill>
                <a:latin typeface="Eras Bold ITC" pitchFamily="34" charset="0"/>
              </a:rPr>
              <a:t>„STRAŻNICY WOLNOŚCI”</a:t>
            </a:r>
            <a:r>
              <a:rPr lang="pl-PL" sz="2000" b="1" u="sng" dirty="0" smtClean="0"/>
              <a:t/>
            </a:r>
            <a:br>
              <a:rPr lang="pl-PL" sz="2000" b="1" u="sng" dirty="0" smtClean="0"/>
            </a:br>
            <a:r>
              <a:rPr lang="pl-PL" sz="2000" b="1" dirty="0" smtClean="0"/>
              <a:t>NA NASZYCH SPOTKANIACH  ĆWICZYLIŚMY I  JEJ  PIERWSZE WYKONANIE NASTAPIŁO  W DNIU 9.11.2018, PODCZAS UROCZYSTEJ AKADEMII ZORGANIZOWANEJ                                                      W RAMACH OBCHODÓW 100. LECIA ODZYSKANIA NIEPODLEGŁOŚCI W SZKOLE</a:t>
            </a:r>
            <a:endParaRPr lang="pl-PL" sz="2000" b="1" u="sng" dirty="0">
              <a:solidFill>
                <a:srgbClr val="0070C0"/>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79712" y="2636913"/>
            <a:ext cx="5580112" cy="33860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656173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1448" y="476673"/>
            <a:ext cx="8229600" cy="1368152"/>
          </a:xfrm>
        </p:spPr>
        <p:txBody>
          <a:bodyPr>
            <a:noAutofit/>
          </a:bodyPr>
          <a:lstStyle/>
          <a:p>
            <a:r>
              <a:rPr lang="pl-PL" sz="2400" b="1" dirty="0" smtClean="0"/>
              <a:t>OZDOBILIŚMY SZKOŁĘ  BARWAMI ,SYMBOLAMI ORAZ GADŻETAMI PATRIOTYCZNYMI W ROKU 100. LECIA</a:t>
            </a:r>
            <a:r>
              <a:rPr lang="pl-PL" sz="2400" dirty="0" smtClean="0"/>
              <a:t> </a:t>
            </a:r>
            <a:br>
              <a:rPr lang="pl-PL" sz="2400" dirty="0" smtClean="0"/>
            </a:br>
            <a:r>
              <a:rPr lang="pl-PL" sz="2000" b="1" dirty="0" smtClean="0">
                <a:solidFill>
                  <a:srgbClr val="0070C0"/>
                </a:solidFill>
              </a:rPr>
              <a:t>100. OKIEN SZKOŁY OZDOBILIŚMY 200. BIAŁO- CZERWONYMI CHORĄGIEWKAMI.</a:t>
            </a:r>
            <a:r>
              <a:rPr lang="pl-PL" sz="2000" b="1" dirty="0" smtClean="0">
                <a:solidFill>
                  <a:srgbClr val="0070C0"/>
                </a:solidFill>
                <a:sym typeface="Wingdings" pitchFamily="2" charset="2"/>
              </a:rPr>
              <a:t> </a:t>
            </a:r>
            <a:r>
              <a:rPr lang="pl-PL" sz="2000" b="1" u="sng" dirty="0" smtClean="0">
                <a:solidFill>
                  <a:srgbClr val="00B050"/>
                </a:solidFill>
                <a:sym typeface="Wingdings" pitchFamily="2" charset="2"/>
              </a:rPr>
              <a:t>ZAKUP WYKONALIŚMY Z WYGRANEGO GRANTU.</a:t>
            </a:r>
            <a:endParaRPr lang="pl-PL" sz="2000" b="1" u="sng" dirty="0">
              <a:solidFill>
                <a:srgbClr val="00B050"/>
              </a:solidFill>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275856"/>
            <a:ext cx="4955704" cy="35821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Obraz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067944" y="4509120"/>
            <a:ext cx="2736304" cy="234888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6" name="Obraz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64780" y="2060848"/>
            <a:ext cx="5479221" cy="29766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Obraz 6" descr="C:\Users\Beata\Desktop\NOWY ROK SZKOLNY 2018-19\PROJEKT NBP\BRELOKI PATRIOTYCZNE\20181128_161650.jpg"/>
          <p:cNvPicPr/>
          <p:nvPr/>
        </p:nvPicPr>
        <p:blipFill>
          <a:blip r:embed="rId5" cstate="print"/>
          <a:srcRect/>
          <a:stretch>
            <a:fillRect/>
          </a:stretch>
        </p:blipFill>
        <p:spPr bwMode="auto">
          <a:xfrm>
            <a:off x="6732241" y="4509120"/>
            <a:ext cx="2195737" cy="234888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8" name="Obraz 7" descr="C:\Users\Beata\Desktop\NOWY ROK SZKOLNY 2018-19\PROJEKT NBP\BRELOKI PATRIOTYCZNE\BRELOK-KACPER GRABOWSKI-TM.jpg"/>
          <p:cNvPicPr/>
          <p:nvPr/>
        </p:nvPicPr>
        <p:blipFill>
          <a:blip r:embed="rId6" cstate="print"/>
          <a:srcRect/>
          <a:stretch>
            <a:fillRect/>
          </a:stretch>
        </p:blipFill>
        <p:spPr bwMode="auto">
          <a:xfrm>
            <a:off x="1547664" y="1916833"/>
            <a:ext cx="1944216" cy="15841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Obraz 8" descr="C:\Users\Beata\Desktop\NOWY ROK SZKOLNY 2018-19\PROJEKT NBP\BRELOKI PATRIOTYCZNE\BRELOK-OSKAR DRYWA-LO.jpg"/>
          <p:cNvPicPr/>
          <p:nvPr/>
        </p:nvPicPr>
        <p:blipFill>
          <a:blip r:embed="rId7" cstate="print"/>
          <a:srcRect/>
          <a:stretch>
            <a:fillRect/>
          </a:stretch>
        </p:blipFill>
        <p:spPr bwMode="auto">
          <a:xfrm>
            <a:off x="0" y="2060848"/>
            <a:ext cx="1656184" cy="10412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87147511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701</Words>
  <Application>Microsoft Office PowerPoint</Application>
  <PresentationFormat>Pokaz na ekranie (4:3)</PresentationFormat>
  <Paragraphs>135</Paragraphs>
  <Slides>49</Slides>
  <Notes>0</Notes>
  <HiddenSlides>0</HiddenSlides>
  <MMClips>0</MMClips>
  <ScaleCrop>false</ScaleCrop>
  <HeadingPairs>
    <vt:vector size="4" baseType="variant">
      <vt:variant>
        <vt:lpstr>Motyw</vt:lpstr>
      </vt:variant>
      <vt:variant>
        <vt:i4>1</vt:i4>
      </vt:variant>
      <vt:variant>
        <vt:lpstr>Tytuły slajdów</vt:lpstr>
      </vt:variant>
      <vt:variant>
        <vt:i4>49</vt:i4>
      </vt:variant>
    </vt:vector>
  </HeadingPairs>
  <TitlesOfParts>
    <vt:vector size="50" baseType="lpstr">
      <vt:lpstr>Motyw pakietu Office</vt:lpstr>
      <vt:lpstr>SU VZÓR</vt:lpstr>
      <vt:lpstr>     NAJPIERW POWSTAŁO LOGO  PROJEKTU REALIZOWANEGO Z NARODOWYM BANKIEM POLSKIM W RAMACH PROGRAMU EDUKACJI EKONOMICZNEJ AUTOREM  LOGO  JEST  WITOLD ROZUMEK  członek SU VZÓR    </vt:lpstr>
      <vt:lpstr>  NASTĘPNIE PLAKATY I ULOTKI ZAPROJEKTOWANE PRZEZ CZŁONKÓW VZOR- u   </vt:lpstr>
      <vt:lpstr>Slajd 4</vt:lpstr>
      <vt:lpstr>     Z OKAZJI 100. LECIA POWSTANIA WIELKOPOLSKIEGO  POWSTAŁY  DODATKOWO RÓWNIEŻ PROJEKTY LOGO ZAPROJEKTOWANE PRZEZ                                                   WITOLDA ROZUMKA  WYSŁANE DO URZĘDU MIASTA POZNANA NA OBCHODY 100. LECIA </vt:lpstr>
      <vt:lpstr>OGŁOSILIŚMY KONKURS DLA UCZNIÓW ZSM  IM. KEN   NA ZAPROJEKTOWANIE  PATRIOTYCZNEGO BRELOKA, ZWIĄZANEGO ZE 100- LECIEM ODZYSKANIA NIEPODLEGŁOŚCI, ABY WŁĄCZYĆ CAŁĄ SPOŁECZNOŚĆ. ZWYCIĘSKI PROJEKT ZOSTAŁ WYDRUKOWANY NA LASERZE przez VZÓR KONKURS WYGRALI: 1. MIEJSCE MACIEJ KENDZIA -KL.4T1, DAGMARA RUNOWSKA- KL. 4T4- CZŁONKOWIE VZOR- u 2. MIEJSCE KACPER GRABOWSKI- KL. 2T1  3. MIEJSCE OSKAR DRYWA- KL. 1O2  NAGRODY UFUNDOWAŁA SU VZÓR I BYŁY KARNETY DO WROTKARNI „WYWROTKA”     ORAZ BRELOKI PATRIOTYCZNE     </vt:lpstr>
      <vt:lpstr>ZWYCIĘSKI PROJEKT PATRIOTYCZNEGO BRELOKA ZYSKAŁ AKCEPTACJĘ I POPULARNOŚĆ </vt:lpstr>
      <vt:lpstr>UŁOŻYLIŚMY  Z OKAZJI 100. LECIA PIOSENKĘ PATRIOTYCZNĄ NA JEDNYM WALNYM ZGROMADZENIU PT.  „STRAŻNICY WOLNOŚCI” NA NASZYCH SPOTKANIACH  ĆWICZYLIŚMY I  JEJ  PIERWSZE WYKONANIE NASTAPIŁO  W DNIU 9.11.2018, PODCZAS UROCZYSTEJ AKADEMII ZORGANIZOWANEJ                                                      W RAMACH OBCHODÓW 100. LECIA ODZYSKANIA NIEPODLEGŁOŚCI W SZKOLE</vt:lpstr>
      <vt:lpstr>OZDOBILIŚMY SZKOŁĘ  BARWAMI ,SYMBOLAMI ORAZ GADŻETAMI PATRIOTYCZNYMI W ROKU 100. LECIA  100. OKIEN SZKOŁY OZDOBILIŚMY 200. BIAŁO- CZERWONYMI CHORĄGIEWKAMI. ZAKUP WYKONALIŚMY Z WYGRANEGO GRANTU.</vt:lpstr>
      <vt:lpstr>ZAPROSZENI GOŚCIE OTRZYMYWALI  NASZE BRELOKI PATRIOTYCZNE  PODCZAS UROCZYSTOŚCI  ZWIĄZANYCH Z OBCHODAMI ODZYSKANIA NIEPODLEGŁOŚCI</vt:lpstr>
      <vt:lpstr> KOROWÓD ŚW. MARCINA 11.11.2019- POZNAŃ UL. ŚW. MARCIN JAK CO ROKU NASI  „MUNDUROWI”  z  VZOR- u  REPREZENTOWALI NASZĄ SZKOŁĘ  W BARWACH NARODOWYCH – TYM RAZEM W MUNDURACH                                            I BIAŁO- CZERWONYCH PELERYNACH  ZAKUPIONYCH                        Z GRANTU NBP ROZDAWALI CHORĄGIEWKI </vt:lpstr>
      <vt:lpstr> W GRUDNIU OGŁOSILIŚMY KONKURS  SPÓŁDZIELNI UCZNIOWSKIEJ VZÓR  NA WYKONANIE KLASOWEJ PATRIOTYCZNEJ OZDOBY CHOINKOWEJ- BOMBKI LUB PATRIOTYCZNEGO STROIKA W BARWACH NARODOWYCH</vt:lpstr>
      <vt:lpstr>   POWSTAŁY 22. OZDOBY PATRIOTYCZNE. KAŻDA KLASA PRZYGOTOWAŁA SWOJĄ ŚWIĄTECZNĄ PATRIOTYCZNĄ PROPOZYCJĘ. WYGRAŁA KLASA 3O3! NAGRODĘ DLA ZWYCIĘSKIEJ KLASY UFUNDOWAŁA SPÓŁDZIELNIA UCZNIOWSKA VZÓR I BYŁA TO KLASOWA SESJA ZDJĘCIOWA U FOTOGRAFA DLA KLASY 3 LO ORAZ 5 DUŻYCH PIZZY XXL NA LEKCJĘ WYCHOWAWCZĄ  </vt:lpstr>
      <vt:lpstr>  WARTOŚĆ DODANA NASZ ZASTĘPCA PREZESA ZARZĄDU  SU VZÓR  MATEUSZ KUBIAK ZAJĄŁ                     1. MIEJSCE  W OGÓLNOPOLSKIM KONKURSIE  PT. „ 100. ROCZNICA ODZYSKANIA NIEPODLEGŁOŚCI  PRZEZ POLSKĘ- ROLA MARSZAŁKA JÓZEFA PIŁSUDSKIEGO”. WRĘCZENIE NAGRÓD ODBYŁO SIĘ W POZNANIU  W DNIU 24.11.2018  W UAM Z UDZIAŁEM  PREZYDENTA MIASTA POZNANIA PANA MARIUSZA WIŚNIEWSKIEG  OPIEKUNEM UCZNIA  BYŁA PANI PROF. BEATA MARCINIAK </vt:lpstr>
      <vt:lpstr>WYWIAD MATEUSZA W TELEWIZJI PO OGŁOSZENIU WYNIKÓW KONKURSU</vt:lpstr>
      <vt:lpstr>ZORGNIZOWALIŚMY RÓWNIEŻ WIECZORNICĘ PATRIOTYCZNĄ- 27.11.2018 DLA SPOŁECZNOŚCI SZKOLNEJ OPRAWĘ NA FORTEPIANIE PRZYGOTOWAŁ I WYKONAŁ  PIOTR CZAPLICKI POWSTAŁ RÓWNIEŻ ŚPIEWNIK NA TĘ OKAZJĘ</vt:lpstr>
      <vt:lpstr>ZORGANIZOWALIŚMY SPOTKANIE WIGILIJNE  W STOWARZYSZENIU „RODZINA POLICYJNA 1939” W DNIU 20.12.2018 PREZES STOWARZYSZENIA PAN ANDRZEJ BOROWSKI Z DZIEWCZYNAMI                           Z VZORU- DZIELIMY SIĘ TYM CO NAJLEPSZE                      </vt:lpstr>
      <vt:lpstr>             PIEŚŃ PATRIOTYCZNA PT. „STRAŻNICY WOLNOŚCI”  Ojczyznę kochać, kraj swój szanować na jego chwałę uczciwie pracować. Młodzi Polacy, strażnicy wolności, gotowi bronić ludzkiej godności!   ref. Polska jest już wolna niepodległa hej hej la la la la hej hej hej Polska jest już wolna niepodległa hej hej la la la la hej hej hej </vt:lpstr>
      <vt:lpstr>                   Po latach udręki wolność zwyciężyła zrobimy wszystko, aby wiecznie żyła. Mieszko dał nam wiarę, wiara dała siłę Pamiętamy każdą powstańczą mogiłę.   ref. Polska jest już wolna niepodległa   hej hej la la la la hej hej hej Polska jest już wolna niepodległa hej hej la la la la hej hej hej   Bohaterów znamy, po nas przyjdą nowi do walki o wolność, od zawsze gotowi. Mały Jasiek godło, hymn, flagę szanuje Jan na zawołanie oberka tańcuje.   </vt:lpstr>
      <vt:lpstr>                  ref. Polska jest już wolna niepodległa hej hej la la la la hej hej hej Polska jest już wolna niepodległa hej hej la la la la hej hej hej   Ojczyznę kochać, kraj swój szanować na jego chwałę uczciwie pracować. Młodzi Polacy, strażnicy wolności, gotowi bronić ludzkiej godności!   </vt:lpstr>
      <vt:lpstr>    ZORGANIZOWALIŚMY KONFERENCJĘ PODSUMOWUJACĄ  WYGRANY PROJEKT NBP- 12.12.2018 Z UDZIAŁEM ZAPROSZONYCH GOŚCI  ORGANIZATORMI KONFERENCJI BYŁ VZÓR z OPIEKUNAMI  P. PROF. BEATA MARCINIAK I P. PROF. VIOLETTA LENARCZYK UCZESTNICZYŁO W NIEJ 127 UCZNIÓW O OPRAWĘ MUZYCZNĄ ZADBAŁ PIOTR CZAPLICKI   CATERING I NAGRODY W KONKURSACH PRZYGOTOWAŁ VZÓR </vt:lpstr>
      <vt:lpstr>       ZAŁOŻONE CELE PROJEKTU ZOSTAŁY OSIĄGNIĘTE POPRZEZ WŁĄCZENIE DO AKTYWNEGO UDZIAŁU CZŁONKÓW SU VZÓR I CAŁEJ SPOECZNOŚCI UCZNIOWSKIEJ W REALIZACJĘ PROJEKTU. OD WRZEŚNIA DO GRUDNIA ZREALIZOWALIŚMY GRANT NBP ZA 5.000 ZŁOTYCH I OSIĄGNĘLIŚMY ZAŁOŻONE CELE TJ.:  1. Budowanie ducha patriotyzmu i odpowiedzialności za Ojczyznę.       2. Upamiętnienie w sposób szczególny, kreatywno- twórczy  100.Lecia Odzyskania Niepodległości poprzez kształtowanie tożsamości narodowej.    3. Zaprojektowanie szeregu gadżetów okazjonalnych oraz ich wyprodukowanie własnoręcznie, promując umiejętności w spółdzielczości.          4. Zainteresowanie młodych Wielkopolan dokonaniami ich przodków  w zakresie osiągnięć  spółdzielczych,  ekonomiczno- gospodarczych  ostatnich 100 lat.     </vt:lpstr>
      <vt:lpstr>PODCZAS REALIZACJI TEGO PROJEKTU SPÓŁDZIELNIA VZÓR PRZEBRANŻOWIŁA SIĘ  W MANUFAKTURĘ PRZEDSIĘBIORCZOŚCI                 I TECHNOLOGII 3D I W RAMACH TEJ DZIAŁALNOŚCI WYKONAŁA: 1. PIĘĆ WERSJI  PLAKATÓW ZACHĘCAJĄCYCH DO UDZIAŁU W PROJEKCIE  2.  LOGO  „PROJEKTU  NIEPODLEGŁOŚĆ TO NASZA SPRAWA!”.   3.. UŁOŻYŁA SŁOWA PIOSENKI PATRIOTYCZNEJ SZKOŁY PT. „STRAŻNICY WOLNOŚCI”. 4.ZAPROJEKTOWAŁA I  WYKONAŁA 200. SZTUK BRELOKÓW PATRIOTYCZNYCH NA LASERZE  W METALU ORAZ Z FILAMENTU NA DRUKARCE 3D. 5. WYKONAŁA DWA WARIANTY  LOGO  NA 100. LECIE POWSTANIA WIELKOPOLSKIEGO. 6. PRZYGOTOWAŁA WYKONAŁA 15. SZTUK KALENDARZY NA ROK 2019  ZE ZDJĘCIAMI Z REALIZACJI PROJEKTU. 6. PRZYGOTOWAŁA  KONFRENCJĘ Z UDZIAŁ EM 127. UCZNIÓW W KONFERENCJI PODSUMOWUJĄCEJ PROJEKT W DNIU 12.12.2018</vt:lpstr>
      <vt:lpstr>Slajd 24</vt:lpstr>
      <vt:lpstr>       REZULTATY MIĘKKIE PROJEKTU   PRZEPROWADZILIŚMY SZEREG KONKURSÓW Z NAGRODAMI ZWIĄZANYCH                                            ZE 100 LECIEM NIEPODLEGŁOŚCI    </vt:lpstr>
      <vt:lpstr>TO BYŁO W PIERWSZYM PÓŁROCZU ROKU SZKOLNEGO 2018/2019 </vt:lpstr>
      <vt:lpstr>          SPÓŁDZIELNIA UCZNIOWSKA  VZÓR  W II.PÓŁROCZU  2018/2019 MANUFAKTURA PRZEDSIĘBIORCZOŚCI                 I TECHNOLOGII 3D      </vt:lpstr>
      <vt:lpstr>VZÓR  MANUFAKTURA PRZEDSIĘBIORCZOŚCI I TECHNOLOGII 3D </vt:lpstr>
      <vt:lpstr>ZAPROJEKTOWALIŚMY I WYDRUKOWALIŚMY NA LASERZE               W METALU WERSJĘ LIMITOWANĄ BRELOKÓW Z TEJ OKAZJI</vt:lpstr>
      <vt:lpstr>ZAPROJEKTOWALIŚMY I WYDRUKOWALIŚMY NA DUKARCE 3D WERSJĘ LIMITOWANĄ PRZYCISKU DO PAPIERU NA BIURKO</vt:lpstr>
      <vt:lpstr>ZAPROJEKTOWALIŚMY I WYDRUKOWALIŚMY NA DUKARCE 3D WERSJĘ LIMITOWANĄ PRZYCISKU DO PAPIERU NA BIURKO</vt:lpstr>
      <vt:lpstr>NEGOCJACJE BIZNESOWE</vt:lpstr>
      <vt:lpstr>NA TĘ OKLICZNOŚĆ W NASZEJ MANUFAKTURZE POWSTAŁY STOSOWNE ZAPROJEKTOWANE PRZEZ NAS  ZNAKI GRAFICZNE</vt:lpstr>
      <vt:lpstr>NA TĘ OKLICZNOŚĆ W NASZEJ MANUFAKTURZE POWSTAŁY STOSOWNE ZAPROJEKTOWANE  PRZEZ NAS ZNAKI GRAFICZNE</vt:lpstr>
      <vt:lpstr>NA TĘ OKLICZNOŚĆ W NASZEJ MANUFAKTURZE POWSTAŁY STOSOWNE ZAPROJEKTOWANE  PRZEZ NAS ZNAKI GRAFICZNE</vt:lpstr>
      <vt:lpstr>ZAPROJEKTOWALIŚMY TEŻ PLAKAT</vt:lpstr>
      <vt:lpstr>MIKOŁAJ WADOWIEC ZAPROJEKTOWAŁ ZNAK GRAFICZNY dla SPOŁEM PSS W POZNANIU</vt:lpstr>
      <vt:lpstr>POWSTAŁY RÓWNIEŻ POMYSŁY NA PROMOCJĘ PRODUKTÓW „SPOŁEM” PSS z okazji 100.lecia …. NA JEDNORAZOWYCH RĘCZNIKACH</vt:lpstr>
      <vt:lpstr>        VZÓR      </vt:lpstr>
      <vt:lpstr>EKOLOGIA? OCZYWIŚCIE!!!</vt:lpstr>
      <vt:lpstr>PREZES ZARZĄDU SU VZÓR SZYMON DOMAGAŁAZBUDOWAŁ Z ADRIANEM KNYCHAŁĄ ORYGINALNĄ MASZYNĘ</vt:lpstr>
      <vt:lpstr>OPIEKUNEM UCZNIÓW BYŁA PANI  PROF. BEATA MARCINIAK</vt:lpstr>
      <vt:lpstr>ORGANIZATORZY KONKURSU</vt:lpstr>
      <vt:lpstr>Slajd 44</vt:lpstr>
      <vt:lpstr>DBAMY O ŚRODOWISKO WŁĄCZAJĄC SIĘ                     W REALIZACJĘ WŁAŚNIE TAKICH PROJEKTÓW</vt:lpstr>
      <vt:lpstr> Przygotowaliśmy pod tym kątem kolejny projekt do NARODOWEGO BANKU POLSKIEGO Pod hasłem Polski ZŁOTY ma sto lat!</vt:lpstr>
      <vt:lpstr>PONADTO</vt:lpstr>
      <vt:lpstr>PROSZĘ </vt:lpstr>
      <vt:lpstr>A OTO GOTOWE PROPOZYCJE…</vt:lpstr>
    </vt:vector>
  </TitlesOfParts>
  <Company>SABMiller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NIEPODLEGŁOŚĆ – To nasza sprawa !</dc:title>
  <dc:creator>Aleksandra Patecka</dc:creator>
  <cp:lastModifiedBy>roland199518734@windowslive.com</cp:lastModifiedBy>
  <cp:revision>404</cp:revision>
  <dcterms:created xsi:type="dcterms:W3CDTF">2018-12-02T20:25:42Z</dcterms:created>
  <dcterms:modified xsi:type="dcterms:W3CDTF">2019-06-30T19:22:21Z</dcterms:modified>
</cp:coreProperties>
</file>