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92" r:id="rId2"/>
    <p:sldId id="282" r:id="rId3"/>
    <p:sldId id="291" r:id="rId4"/>
    <p:sldId id="269" r:id="rId5"/>
    <p:sldId id="293" r:id="rId6"/>
    <p:sldId id="258" r:id="rId7"/>
    <p:sldId id="260" r:id="rId8"/>
    <p:sldId id="261" r:id="rId9"/>
    <p:sldId id="281" r:id="rId10"/>
    <p:sldId id="262" r:id="rId11"/>
    <p:sldId id="257" r:id="rId12"/>
    <p:sldId id="263" r:id="rId13"/>
    <p:sldId id="285" r:id="rId14"/>
    <p:sldId id="286" r:id="rId15"/>
    <p:sldId id="289" r:id="rId16"/>
    <p:sldId id="278" r:id="rId17"/>
    <p:sldId id="267" r:id="rId18"/>
    <p:sldId id="268" r:id="rId19"/>
    <p:sldId id="270" r:id="rId20"/>
    <p:sldId id="275" r:id="rId21"/>
    <p:sldId id="273" r:id="rId22"/>
    <p:sldId id="287" r:id="rId23"/>
    <p:sldId id="284" r:id="rId24"/>
    <p:sldId id="283" r:id="rId25"/>
    <p:sldId id="290" r:id="rId26"/>
    <p:sldId id="288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99"/>
    <a:srgbClr val="FF0000"/>
    <a:srgbClr val="FFFFCC"/>
    <a:srgbClr val="FFCC00"/>
    <a:srgbClr val="CC0099"/>
    <a:srgbClr val="FF33CC"/>
    <a:srgbClr val="3333CC"/>
    <a:srgbClr val="00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9" autoAdjust="0"/>
    <p:restoredTop sz="86482" autoAdjust="0"/>
  </p:normalViewPr>
  <p:slideViewPr>
    <p:cSldViewPr>
      <p:cViewPr varScale="1">
        <p:scale>
          <a:sx n="79" d="100"/>
          <a:sy n="79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1328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8EAB-4ECC-40E6-B857-69F825459ABB}" type="datetimeFigureOut">
              <a:rPr lang="pl-PL" smtClean="0"/>
              <a:t>2021-11-25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7CFF2-99AE-47AF-9961-3453A87E6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358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98739-ED0E-463D-9860-CEC437A58F2E}" type="datetimeFigureOut">
              <a:rPr lang="pl-PL" smtClean="0"/>
              <a:pPr/>
              <a:t>2021-11-25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0F6DA-5A50-4819-89E8-E979D1268B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98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F0C-0B49-4B22-AEBA-FA7BB7C0946F}" type="datetimeFigureOut">
              <a:rPr lang="pl-PL" smtClean="0"/>
              <a:pPr/>
              <a:t>2021-11-25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CDF4-317C-4041-B137-1790A6BE65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F0C-0B49-4B22-AEBA-FA7BB7C0946F}" type="datetimeFigureOut">
              <a:rPr lang="pl-PL" smtClean="0"/>
              <a:pPr/>
              <a:t>2021-11-25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CDF4-317C-4041-B137-1790A6BE6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F0C-0B49-4B22-AEBA-FA7BB7C0946F}" type="datetimeFigureOut">
              <a:rPr lang="pl-PL" smtClean="0"/>
              <a:pPr/>
              <a:t>2021-11-25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CDF4-317C-4041-B137-1790A6BE6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F0C-0B49-4B22-AEBA-FA7BB7C0946F}" type="datetimeFigureOut">
              <a:rPr lang="pl-PL" smtClean="0"/>
              <a:pPr/>
              <a:t>2021-11-25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CDF4-317C-4041-B137-1790A6BE65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F0C-0B49-4B22-AEBA-FA7BB7C0946F}" type="datetimeFigureOut">
              <a:rPr lang="pl-PL" smtClean="0"/>
              <a:pPr/>
              <a:t>2021-11-25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CDF4-317C-4041-B137-1790A6BE6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F0C-0B49-4B22-AEBA-FA7BB7C0946F}" type="datetimeFigureOut">
              <a:rPr lang="pl-PL" smtClean="0"/>
              <a:pPr/>
              <a:t>2021-11-25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CDF4-317C-4041-B137-1790A6BE65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F0C-0B49-4B22-AEBA-FA7BB7C0946F}" type="datetimeFigureOut">
              <a:rPr lang="pl-PL" smtClean="0"/>
              <a:pPr/>
              <a:t>2021-11-25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CDF4-317C-4041-B137-1790A6BE65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F0C-0B49-4B22-AEBA-FA7BB7C0946F}" type="datetimeFigureOut">
              <a:rPr lang="pl-PL" smtClean="0"/>
              <a:pPr/>
              <a:t>2021-11-25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CDF4-317C-4041-B137-1790A6BE6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F0C-0B49-4B22-AEBA-FA7BB7C0946F}" type="datetimeFigureOut">
              <a:rPr lang="pl-PL" smtClean="0"/>
              <a:pPr/>
              <a:t>2021-11-25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CDF4-317C-4041-B137-1790A6BE6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F0C-0B49-4B22-AEBA-FA7BB7C0946F}" type="datetimeFigureOut">
              <a:rPr lang="pl-PL" smtClean="0"/>
              <a:pPr/>
              <a:t>2021-11-25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CDF4-317C-4041-B137-1790A6BE6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4F0C-0B49-4B22-AEBA-FA7BB7C0946F}" type="datetimeFigureOut">
              <a:rPr lang="pl-PL" smtClean="0"/>
              <a:pPr/>
              <a:t>2021-11-25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CDF4-317C-4041-B137-1790A6BE65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284F0C-0B49-4B22-AEBA-FA7BB7C0946F}" type="datetimeFigureOut">
              <a:rPr lang="pl-PL" smtClean="0"/>
              <a:pPr/>
              <a:t>2021-11-25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32CDF4-317C-4041-B137-1790A6BE654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ycrodzicemnastolatka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71703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 smtClean="0"/>
              <a:t>Jak motywować nastolatka </a:t>
            </a:r>
            <a:br>
              <a:rPr lang="pl-PL" dirty="0" smtClean="0"/>
            </a:br>
            <a:r>
              <a:rPr lang="pl-PL" dirty="0" smtClean="0"/>
              <a:t>do nauki?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smtClean="0"/>
              <a:t>Klaudia Ackermann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2197512" cy="2272330"/>
          </a:xfrm>
        </p:spPr>
      </p:pic>
    </p:spTree>
    <p:extLst>
      <p:ext uri="{BB962C8B-B14F-4D97-AF65-F5344CB8AC3E}">
        <p14:creationId xmlns:p14="http://schemas.microsoft.com/office/powerpoint/2010/main" val="13131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32942" cy="635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0528" y="1052736"/>
            <a:ext cx="6512511" cy="1143000"/>
          </a:xfrm>
        </p:spPr>
        <p:txBody>
          <a:bodyPr/>
          <a:lstStyle/>
          <a:p>
            <a:r>
              <a:rPr lang="pl-PL" sz="3600" dirty="0" smtClean="0"/>
              <a:t>DYNAMIKA MOTYWACJI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2094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44"/>
            <a:ext cx="9144000" cy="68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8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62646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Comic Sans MS" pitchFamily="66" charset="0"/>
              </a:rPr>
              <a:t>Ludzie potrzebują motywacji </a:t>
            </a:r>
            <a:endParaRPr lang="pl-PL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 wykonywania </a:t>
            </a:r>
            <a:r>
              <a:rPr lang="pl-PL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większości 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czynności, które </a:t>
            </a:r>
            <a:r>
              <a:rPr lang="pl-PL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nie </a:t>
            </a:r>
            <a:r>
              <a:rPr lang="pl-PL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są dla </a:t>
            </a:r>
            <a:r>
              <a:rPr lang="pl-PL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nich przyjemnością. </a:t>
            </a:r>
            <a:endParaRPr lang="pl-PL" dirty="0" smtClean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Największej </a:t>
            </a:r>
            <a:r>
              <a:rPr lang="pl-PL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motywacji wymagają czynności, które </a:t>
            </a:r>
            <a:r>
              <a:rPr lang="pl-PL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muszą być </a:t>
            </a:r>
            <a:r>
              <a:rPr lang="pl-PL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powtarzane mnóstwo razy zanim zostanie osiągnięty cel. </a:t>
            </a:r>
            <a:endParaRPr lang="pl-PL" dirty="0" smtClean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Są </a:t>
            </a:r>
            <a:r>
              <a:rPr lang="pl-PL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bardzo </a:t>
            </a:r>
            <a:r>
              <a:rPr lang="pl-PL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żmudne działania </a:t>
            </a:r>
            <a:r>
              <a:rPr lang="pl-PL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bez motywacji człowiekowi nie chcę się ich robić. </a:t>
            </a:r>
            <a:endParaRPr lang="pl-PL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Dzięki motywacji człowiek </a:t>
            </a:r>
            <a:r>
              <a:rPr lang="pl-P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może bardzo szybko zmienić swoje nastawienie do danej czynności.</a:t>
            </a:r>
          </a:p>
        </p:txBody>
      </p:sp>
    </p:spTree>
    <p:extLst>
      <p:ext uri="{BB962C8B-B14F-4D97-AF65-F5344CB8AC3E}">
        <p14:creationId xmlns:p14="http://schemas.microsoft.com/office/powerpoint/2010/main" val="38548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Jak pomóc nastolatkowi w nauce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404665"/>
            <a:ext cx="8229600" cy="403244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pl-PL" sz="2400" b="1" dirty="0" smtClean="0"/>
              <a:t>uprzejmie</a:t>
            </a:r>
            <a:r>
              <a:rPr lang="pl-PL" sz="2400" b="1" dirty="0"/>
              <a:t>, ale </a:t>
            </a:r>
            <a:r>
              <a:rPr lang="pl-PL" sz="2400" b="1" dirty="0" smtClean="0"/>
              <a:t>stanowczo; </a:t>
            </a:r>
            <a:r>
              <a:rPr lang="pl-PL" sz="2400" b="1" dirty="0"/>
              <a:t>ustalenia i </a:t>
            </a:r>
            <a:r>
              <a:rPr lang="pl-PL" sz="2400" b="1" dirty="0" smtClean="0"/>
              <a:t>umowy</a:t>
            </a:r>
            <a:r>
              <a:rPr lang="pl-PL" sz="2400" dirty="0"/>
              <a:t> </a:t>
            </a:r>
            <a:r>
              <a:rPr lang="pl-PL" sz="2400" dirty="0" smtClean="0"/>
              <a:t>- </a:t>
            </a:r>
            <a:r>
              <a:rPr lang="pl-PL" sz="2400" dirty="0"/>
              <a:t>przeniesiemy </a:t>
            </a:r>
            <a:r>
              <a:rPr lang="pl-PL" sz="2400" b="1" dirty="0"/>
              <a:t>odpowiedzialność za naukę na nastolatka</a:t>
            </a:r>
            <a:r>
              <a:rPr lang="pl-PL" sz="2400" dirty="0"/>
              <a:t> </a:t>
            </a:r>
            <a:endParaRPr lang="pl-PL" sz="2400" dirty="0" smtClean="0"/>
          </a:p>
          <a:p>
            <a:pPr marL="514350" indent="-514350">
              <a:buAutoNum type="arabicPeriod"/>
            </a:pPr>
            <a:r>
              <a:rPr lang="pl-PL" sz="2400" dirty="0"/>
              <a:t> </a:t>
            </a:r>
            <a:r>
              <a:rPr lang="pl-PL" sz="2400" b="1" dirty="0" smtClean="0"/>
              <a:t>Konsekwentnie, </a:t>
            </a:r>
            <a:r>
              <a:rPr lang="pl-PL" sz="2400" b="1" dirty="0"/>
              <a:t>obowiązek ma pierwszeństwo przed </a:t>
            </a:r>
            <a:r>
              <a:rPr lang="pl-PL" sz="2400" b="1" dirty="0" smtClean="0"/>
              <a:t>przyjemnością</a:t>
            </a:r>
          </a:p>
          <a:p>
            <a:pPr marL="514350" indent="-514350">
              <a:buAutoNum type="arabicPeriod"/>
            </a:pPr>
            <a:r>
              <a:rPr lang="pl-PL" sz="2400" b="1" dirty="0"/>
              <a:t>Z </a:t>
            </a:r>
            <a:r>
              <a:rPr lang="pl-PL" sz="2400" b="1" dirty="0" smtClean="0"/>
              <a:t>zaangażowaniem, </a:t>
            </a:r>
            <a:r>
              <a:rPr lang="pl-PL" sz="2400" b="1" dirty="0"/>
              <a:t>jak ważne w świetle jego planów jest </a:t>
            </a:r>
            <a:r>
              <a:rPr lang="pl-PL" sz="2400" b="1" dirty="0" smtClean="0"/>
              <a:t>wykształcenie</a:t>
            </a:r>
          </a:p>
          <a:p>
            <a:pPr marL="514350" indent="-514350">
              <a:buAutoNum type="arabicPeriod"/>
            </a:pPr>
            <a:r>
              <a:rPr lang="pl-PL" sz="2400" b="1" dirty="0"/>
              <a:t>Ze </a:t>
            </a:r>
            <a:r>
              <a:rPr lang="pl-PL" sz="2400" b="1" dirty="0" smtClean="0"/>
              <a:t>zrozumieniem,</a:t>
            </a:r>
            <a:r>
              <a:rPr lang="pl-PL" sz="2400" dirty="0"/>
              <a:t>  </a:t>
            </a:r>
            <a:r>
              <a:rPr lang="pl-PL" sz="2400" b="1" dirty="0"/>
              <a:t>co je interesuje i czego lubią się </a:t>
            </a:r>
            <a:r>
              <a:rPr lang="pl-PL" sz="2400" b="1" dirty="0" smtClean="0"/>
              <a:t>uczyć</a:t>
            </a:r>
          </a:p>
          <a:p>
            <a:pPr marL="514350" indent="-514350">
              <a:buAutoNum type="arabicPeriod"/>
            </a:pPr>
            <a:r>
              <a:rPr lang="pl-PL" sz="2400" b="1" dirty="0" smtClean="0"/>
              <a:t> </a:t>
            </a:r>
            <a:r>
              <a:rPr lang="pl-PL" sz="2400" b="1" dirty="0"/>
              <a:t>Z wiarą w ich </a:t>
            </a:r>
            <a:r>
              <a:rPr lang="pl-PL" sz="2400" b="1" dirty="0" smtClean="0"/>
              <a:t>możliwości, </a:t>
            </a:r>
            <a:r>
              <a:rPr lang="pl-PL" sz="2400" dirty="0"/>
              <a:t> </a:t>
            </a:r>
            <a:r>
              <a:rPr lang="pl-PL" sz="2400" b="1" dirty="0"/>
              <a:t>poczucie własnej </a:t>
            </a:r>
            <a:r>
              <a:rPr lang="pl-PL" sz="2400" b="1" dirty="0" smtClean="0"/>
              <a:t>wartości</a:t>
            </a:r>
          </a:p>
          <a:p>
            <a:pPr marL="514350" indent="-514350">
              <a:buAutoNum type="arabicPeriod"/>
            </a:pPr>
            <a:r>
              <a:rPr lang="pl-PL" sz="2400" dirty="0"/>
              <a:t> </a:t>
            </a:r>
            <a:r>
              <a:rPr lang="pl-PL" sz="2400" b="1" dirty="0"/>
              <a:t>Z pozytywnym </a:t>
            </a:r>
            <a:r>
              <a:rPr lang="pl-PL" sz="2400" b="1" dirty="0" smtClean="0"/>
              <a:t>nastawieniem, </a:t>
            </a:r>
            <a:r>
              <a:rPr lang="pl-PL" sz="2400" b="1" dirty="0"/>
              <a:t>zauważajmy i doceniajmy</a:t>
            </a:r>
            <a:r>
              <a:rPr lang="pl-PL" sz="2400" dirty="0"/>
              <a:t> ich </a:t>
            </a:r>
            <a:r>
              <a:rPr lang="pl-PL" sz="2400" dirty="0" smtClean="0"/>
              <a:t>wysiłki</a:t>
            </a:r>
          </a:p>
          <a:p>
            <a:pPr marL="514350" indent="-514350">
              <a:buAutoNum type="arabicPeriod"/>
            </a:pPr>
            <a:r>
              <a:rPr lang="pl-PL" sz="2400" b="1" dirty="0"/>
              <a:t>Z </a:t>
            </a:r>
            <a:r>
              <a:rPr lang="pl-PL" sz="2400" b="1" dirty="0" smtClean="0"/>
              <a:t>mądrością, </a:t>
            </a:r>
            <a:r>
              <a:rPr lang="pl-PL" sz="2400" dirty="0"/>
              <a:t>Czasem powinny </a:t>
            </a:r>
            <a:r>
              <a:rPr lang="pl-PL" sz="2400" b="1" dirty="0"/>
              <a:t>ponieść konsekwencje swojej nieodpowiedzialności</a:t>
            </a:r>
            <a:r>
              <a:rPr lang="pl-PL" sz="2400" dirty="0"/>
              <a:t>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8.</a:t>
            </a:r>
            <a:r>
              <a:rPr lang="pl-PL" sz="2400" dirty="0"/>
              <a:t> </a:t>
            </a:r>
            <a:r>
              <a:rPr lang="pl-PL" sz="2400" b="1" dirty="0"/>
              <a:t>Małymi krokami szybciej do </a:t>
            </a:r>
            <a:r>
              <a:rPr lang="pl-PL" sz="2400" b="1" dirty="0" smtClean="0"/>
              <a:t>celu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b="1" dirty="0"/>
              <a:t>9.</a:t>
            </a:r>
            <a:r>
              <a:rPr lang="pl-PL" sz="2400" dirty="0"/>
              <a:t> </a:t>
            </a:r>
            <a:r>
              <a:rPr lang="pl-PL" sz="2400" b="1" dirty="0"/>
              <a:t>Niezbędne </a:t>
            </a:r>
            <a:r>
              <a:rPr lang="pl-PL" sz="2400" b="1" dirty="0" smtClean="0"/>
              <a:t>sprzątanie</a:t>
            </a:r>
          </a:p>
          <a:p>
            <a:pPr marL="0" indent="0">
              <a:buNone/>
            </a:pPr>
            <a:r>
              <a:rPr lang="pl-PL" sz="2400" b="1" dirty="0"/>
              <a:t>10.</a:t>
            </a:r>
            <a:r>
              <a:rPr lang="pl-PL" sz="2400" dirty="0"/>
              <a:t> </a:t>
            </a:r>
            <a:r>
              <a:rPr lang="pl-PL" sz="2400" b="1" dirty="0"/>
              <a:t>Warto się </a:t>
            </a:r>
            <a:r>
              <a:rPr lang="pl-PL" sz="2400" b="1" dirty="0" smtClean="0"/>
              <a:t>ruszać</a:t>
            </a:r>
          </a:p>
          <a:p>
            <a:pPr marL="0" indent="0">
              <a:buNone/>
            </a:pPr>
            <a:r>
              <a:rPr lang="pl-PL" sz="2400" b="1" dirty="0"/>
              <a:t>11.</a:t>
            </a:r>
            <a:r>
              <a:rPr lang="pl-PL" sz="2400" dirty="0"/>
              <a:t> </a:t>
            </a:r>
            <a:r>
              <a:rPr lang="pl-PL" sz="2400" b="1" dirty="0"/>
              <a:t>Nikt nie chce się uczyć cały </a:t>
            </a:r>
            <a:r>
              <a:rPr lang="pl-PL" sz="2400" b="1" dirty="0" smtClean="0"/>
              <a:t>dzień</a:t>
            </a:r>
          </a:p>
          <a:p>
            <a:pPr marL="0" indent="0">
              <a:buNone/>
            </a:pPr>
            <a:r>
              <a:rPr lang="pl-PL" sz="2400" b="1" dirty="0"/>
              <a:t>12.</a:t>
            </a:r>
            <a:r>
              <a:rPr lang="pl-PL" sz="2400" dirty="0"/>
              <a:t> </a:t>
            </a:r>
            <a:r>
              <a:rPr lang="pl-PL" sz="2400" b="1" dirty="0" smtClean="0"/>
              <a:t>Systematyczna nauka</a:t>
            </a:r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Picture 3" descr="C:\Users\Kasia\Desktop\ce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88" y="3212976"/>
            <a:ext cx="2968352" cy="29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551723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UPRZEJMA I STANOWCZA KONSEKWENCJA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1. Twoje </a:t>
            </a:r>
            <a:r>
              <a:rPr lang="pl-PL" dirty="0"/>
              <a:t>uwagi muszą być proste, zwięzłe i przyjazne w tonie: „Widzę, że nie zrobiłeś tego, co miałeś zrobić. Może zrobisz to teraz</a:t>
            </a:r>
            <a:r>
              <a:rPr lang="pl-PL" dirty="0" smtClean="0"/>
              <a:t>?”.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2. W odpowiedzi na protesty zapytaj: „Na co się umawialiśmy</a:t>
            </a:r>
            <a:r>
              <a:rPr lang="pl-PL" dirty="0" smtClean="0"/>
              <a:t>?”.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3. Jeżeli młoda osoba nadal się opiera, nie mów nic więcej. Odwołaj się do komunikacji niewerbalnej. (Pokazuj palcem na zegarek. Uśmiechaj się ze zrozumieniem. Obejmij nastolatka i znowu pokaż zegarek). Tak działa zasada „mniej znaczy więcej”. Im mniej mówisz, tym lepszy efekt osiągniesz. Im więcej mówisz, tym więcej dostarczasz nastolatkowi paliwa do dalszej kłótni – w której zawsze z tobą wygra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4. Kiedy nastolatek w końcu ulegnie (czasem z wielką irytacją), powiedz: „Dziękuję ci za to, że dotrzymałeś umowy”.</a:t>
            </a:r>
          </a:p>
        </p:txBody>
      </p:sp>
    </p:spTree>
    <p:extLst>
      <p:ext uri="{BB962C8B-B14F-4D97-AF65-F5344CB8AC3E}">
        <p14:creationId xmlns:p14="http://schemas.microsoft.com/office/powerpoint/2010/main" val="23488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OPANUJ CHAOS…</a:t>
            </a:r>
            <a:endParaRPr lang="pl-P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pl-PL" b="1" dirty="0" smtClean="0">
                <a:solidFill>
                  <a:srgbClr val="009900"/>
                </a:solidFill>
                <a:latin typeface="Comic Sans MS" pitchFamily="66" charset="0"/>
              </a:rPr>
              <a:t>Uporządkuj swoje biurko, kalendarz, telefon i głowę,</a:t>
            </a:r>
          </a:p>
          <a:p>
            <a:pPr marL="514350" indent="-514350">
              <a:buAutoNum type="arabicPeriod"/>
            </a:pPr>
            <a:r>
              <a:rPr lang="pl-PL" b="1" dirty="0" smtClean="0">
                <a:solidFill>
                  <a:srgbClr val="009900"/>
                </a:solidFill>
                <a:latin typeface="Comic Sans MS" pitchFamily="66" charset="0"/>
              </a:rPr>
              <a:t>Działaj natychmiast,</a:t>
            </a:r>
          </a:p>
          <a:p>
            <a:pPr marL="514350" indent="-514350">
              <a:buAutoNum type="arabicPeriod"/>
            </a:pPr>
            <a:r>
              <a:rPr lang="pl-PL" b="1" dirty="0" smtClean="0">
                <a:solidFill>
                  <a:srgbClr val="009900"/>
                </a:solidFill>
                <a:latin typeface="Comic Sans MS" pitchFamily="66" charset="0"/>
              </a:rPr>
              <a:t>Bądź uważny – nie daj się rozproszyć,</a:t>
            </a:r>
          </a:p>
          <a:p>
            <a:pPr marL="514350" indent="-514350">
              <a:buAutoNum type="arabicPeriod"/>
            </a:pPr>
            <a:r>
              <a:rPr lang="pl-PL" b="1" dirty="0" smtClean="0">
                <a:solidFill>
                  <a:srgbClr val="009900"/>
                </a:solidFill>
                <a:latin typeface="Comic Sans MS" pitchFamily="66" charset="0"/>
              </a:rPr>
              <a:t>Zamykaj kolejne etapy działania, nie odkładaj na później,</a:t>
            </a:r>
          </a:p>
          <a:p>
            <a:pPr marL="514350" indent="-514350">
              <a:buAutoNum type="arabicPeriod"/>
            </a:pPr>
            <a:r>
              <a:rPr lang="pl-PL" b="1" dirty="0" smtClean="0">
                <a:solidFill>
                  <a:srgbClr val="009900"/>
                </a:solidFill>
                <a:latin typeface="Comic Sans MS" pitchFamily="66" charset="0"/>
              </a:rPr>
              <a:t>Usiądź i zaplanuj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36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  <a:latin typeface="Comic Sans MS" pitchFamily="66" charset="0"/>
              </a:rPr>
              <a:t>Sposoby pomocne </a:t>
            </a:r>
            <a:br>
              <a:rPr lang="pl-PL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rgbClr val="00B050"/>
                </a:solidFill>
                <a:latin typeface="Comic Sans MS" pitchFamily="66" charset="0"/>
              </a:rPr>
              <a:t>przy realizowaniu zadań </a:t>
            </a:r>
            <a:br>
              <a:rPr lang="pl-PL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rgbClr val="00B050"/>
                </a:solidFill>
                <a:latin typeface="Comic Sans MS" pitchFamily="66" charset="0"/>
              </a:rPr>
              <a:t>i redukcji stresu:</a:t>
            </a:r>
            <a:endParaRPr lang="pl-PL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8229600" cy="47525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Uporaj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się z tym, co wzbudza w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tobie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najwięcej strachu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pl-PL" dirty="0">
                <a:solidFill>
                  <a:srgbClr val="3333CC"/>
                </a:solidFill>
                <a:latin typeface="Comic Sans MS" pitchFamily="66" charset="0"/>
              </a:rPr>
              <a:t>Zacznij dzień od najmniej przyjemnego </a:t>
            </a:r>
            <a:r>
              <a:rPr lang="pl-PL" dirty="0" smtClean="0">
                <a:solidFill>
                  <a:srgbClr val="3333CC"/>
                </a:solidFill>
                <a:latin typeface="Comic Sans MS" pitchFamily="66" charset="0"/>
              </a:rPr>
              <a:t>zadania.</a:t>
            </a:r>
          </a:p>
          <a:p>
            <a:pPr marL="514350" indent="-514350">
              <a:buAutoNum type="arabicPeriod"/>
            </a:pPr>
            <a:r>
              <a:rPr lang="pl-PL" dirty="0" smtClean="0">
                <a:solidFill>
                  <a:srgbClr val="FF33CC"/>
                </a:solidFill>
                <a:latin typeface="Comic Sans MS" pitchFamily="66" charset="0"/>
              </a:rPr>
              <a:t>Myśl o tym, co </a:t>
            </a:r>
            <a:r>
              <a:rPr lang="pl-PL" dirty="0">
                <a:solidFill>
                  <a:srgbClr val="FF33CC"/>
                </a:solidFill>
                <a:latin typeface="Comic Sans MS" pitchFamily="66" charset="0"/>
              </a:rPr>
              <a:t>się stanie, jeśli nie zrobisz tego na </a:t>
            </a:r>
            <a:r>
              <a:rPr lang="pl-PL" dirty="0" smtClean="0">
                <a:solidFill>
                  <a:srgbClr val="FF33CC"/>
                </a:solidFill>
                <a:latin typeface="Comic Sans MS" pitchFamily="66" charset="0"/>
              </a:rPr>
              <a:t>czas.</a:t>
            </a:r>
          </a:p>
          <a:p>
            <a:pPr marL="514350" indent="-514350">
              <a:buAutoNum type="arabicPeriod"/>
            </a:pPr>
            <a:r>
              <a:rPr lang="pl-PL" dirty="0">
                <a:solidFill>
                  <a:srgbClr val="009900"/>
                </a:solidFill>
                <a:latin typeface="Comic Sans MS" pitchFamily="66" charset="0"/>
              </a:rPr>
              <a:t>Pomyśl o korzyściach wykonania pracy i uporania się z </a:t>
            </a:r>
            <a:r>
              <a:rPr lang="pl-PL" dirty="0" smtClean="0">
                <a:solidFill>
                  <a:srgbClr val="009900"/>
                </a:solidFill>
                <a:latin typeface="Comic Sans MS" pitchFamily="66" charset="0"/>
              </a:rPr>
              <a:t>zadaniem.</a:t>
            </a:r>
          </a:p>
          <a:p>
            <a:pPr marL="514350" indent="-514350">
              <a:buAutoNum type="arabicPeriod"/>
            </a:pPr>
            <a:r>
              <a:rPr lang="pl-PL" dirty="0">
                <a:solidFill>
                  <a:srgbClr val="CC0099"/>
                </a:solidFill>
                <a:latin typeface="Comic Sans MS" pitchFamily="66" charset="0"/>
              </a:rPr>
              <a:t>Nie musisz być </a:t>
            </a:r>
            <a:r>
              <a:rPr lang="pl-PL" dirty="0" smtClean="0">
                <a:solidFill>
                  <a:srgbClr val="CC0099"/>
                </a:solidFill>
                <a:latin typeface="Comic Sans MS" pitchFamily="66" charset="0"/>
              </a:rPr>
              <a:t>perfekcjonistą, na ewentualne poprawki przyjdzie czas.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10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8229600" cy="50851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dirty="0" smtClean="0">
                <a:solidFill>
                  <a:srgbClr val="000099"/>
                </a:solidFill>
                <a:latin typeface="Comic Sans MS" pitchFamily="66" charset="0"/>
              </a:rPr>
              <a:t>5. </a:t>
            </a:r>
            <a:r>
              <a:rPr lang="pl-PL" dirty="0">
                <a:solidFill>
                  <a:srgbClr val="000099"/>
                </a:solidFill>
                <a:latin typeface="Comic Sans MS" pitchFamily="66" charset="0"/>
              </a:rPr>
              <a:t>Sporządź listę rzeczy </a:t>
            </a:r>
            <a:r>
              <a:rPr lang="pl-PL" dirty="0" smtClean="0">
                <a:solidFill>
                  <a:srgbClr val="000099"/>
                </a:solidFill>
                <a:latin typeface="Comic Sans MS" pitchFamily="66" charset="0"/>
              </a:rPr>
              <a:t>do zrobienia</a:t>
            </a:r>
            <a:r>
              <a:rPr lang="pl-PL" dirty="0">
                <a:solidFill>
                  <a:srgbClr val="000099"/>
                </a:solidFill>
                <a:latin typeface="Comic Sans MS" pitchFamily="66" charset="0"/>
              </a:rPr>
              <a:t>. Przed realizacją zadania podziel je na mniejsze części</a:t>
            </a:r>
            <a:r>
              <a:rPr lang="pl-PL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  <a:p>
            <a:r>
              <a:rPr lang="pl-PL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 </a:t>
            </a:r>
            <a:r>
              <a:rPr lang="pl-PL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Zanim zaczniesz przygotuj wszystkie potrzebne Ci do tego rzeczy</a:t>
            </a:r>
            <a:r>
              <a:rPr lang="pl-PL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pl-PL" dirty="0" smtClean="0">
                <a:solidFill>
                  <a:srgbClr val="FF0000"/>
                </a:solidFill>
                <a:latin typeface="Comic Sans MS" pitchFamily="66" charset="0"/>
              </a:rPr>
              <a:t>7. </a:t>
            </a:r>
            <a:r>
              <a:rPr lang="pl-PL" dirty="0">
                <a:solidFill>
                  <a:srgbClr val="FF0000"/>
                </a:solidFill>
                <a:latin typeface="Comic Sans MS" pitchFamily="66" charset="0"/>
              </a:rPr>
              <a:t>Na rozruch zajmij się czymś niewielkim</a:t>
            </a:r>
            <a:r>
              <a:rPr lang="pl-PL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pl-PL" dirty="0" smtClean="0">
                <a:solidFill>
                  <a:srgbClr val="00B050"/>
                </a:solidFill>
                <a:latin typeface="Comic Sans MS" pitchFamily="66" charset="0"/>
              </a:rPr>
              <a:t>8. </a:t>
            </a:r>
            <a:r>
              <a:rPr lang="pl-PL" dirty="0">
                <a:solidFill>
                  <a:srgbClr val="00B050"/>
                </a:solidFill>
                <a:latin typeface="Comic Sans MS" pitchFamily="66" charset="0"/>
              </a:rPr>
              <a:t>Poszatkuj zadanie. Nie wszystko musisz wykonywać </a:t>
            </a:r>
            <a:r>
              <a:rPr lang="pl-PL" dirty="0" smtClean="0">
                <a:solidFill>
                  <a:srgbClr val="00B050"/>
                </a:solidFill>
                <a:latin typeface="Comic Sans MS" pitchFamily="66" charset="0"/>
              </a:rPr>
              <a:t>od razu.</a:t>
            </a:r>
          </a:p>
          <a:p>
            <a:r>
              <a:rPr lang="pl-PL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9. </a:t>
            </a:r>
            <a:r>
              <a:rPr lang="pl-PL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Zacznij od najtrudniejszego, najważniejszego, najpoważniejszego.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1322"/>
            <a:ext cx="6128522" cy="149149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756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JAK RADZIĆ SOBIE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 ODWLEKANIEM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4537"/>
            <a:ext cx="8928992" cy="5069160"/>
          </a:xfrm>
        </p:spPr>
        <p:txBody>
          <a:bodyPr>
            <a:normAutofit fontScale="92500"/>
          </a:bodyPr>
          <a:lstStyle/>
          <a:p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zaplanuj realizację </a:t>
            </a:r>
            <a:r>
              <a:rPr lang="pl-PL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jakiejś czynności na </a:t>
            </a:r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parę dni</a:t>
            </a:r>
            <a:r>
              <a:rPr lang="pl-PL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w mniejszych ilościach tak, aby jak najmniej odczuć </a:t>
            </a:r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presję </a:t>
            </a:r>
            <a:r>
              <a:rPr lang="pl-PL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czekającego nas </a:t>
            </a:r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 najbliższych dniach sprawdzianu,</a:t>
            </a:r>
          </a:p>
          <a:p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najpierw </a:t>
            </a:r>
            <a:r>
              <a:rPr lang="pl-PL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realizuj </a:t>
            </a:r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zadania, </a:t>
            </a:r>
            <a:r>
              <a:rPr lang="pl-PL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które są wg </a:t>
            </a:r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ciebie </a:t>
            </a:r>
            <a:r>
              <a:rPr lang="pl-PL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mniej męczące czy bardziej </a:t>
            </a:r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lubisz</a:t>
            </a:r>
            <a:r>
              <a:rPr lang="pl-PL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 wydają się </a:t>
            </a:r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łatwiejsze,</a:t>
            </a:r>
          </a:p>
          <a:p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dawaj sobie </a:t>
            </a:r>
            <a:r>
              <a:rPr lang="pl-PL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małe </a:t>
            </a:r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nagrody,</a:t>
            </a:r>
          </a:p>
          <a:p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jeśli </a:t>
            </a:r>
            <a:r>
              <a:rPr lang="pl-PL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zrealizujemy część mniej przyjemną zawsze możemy pomyśleć: teraz już </a:t>
            </a:r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 górki,</a:t>
            </a:r>
          </a:p>
          <a:p>
            <a:r>
              <a:rPr lang="pl-PL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dzieląc </a:t>
            </a:r>
            <a:r>
              <a:rPr lang="pl-PL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pracę nie pozwólmy, aby części były za obszerne</a:t>
            </a:r>
          </a:p>
        </p:txBody>
      </p:sp>
    </p:spTree>
    <p:extLst>
      <p:ext uri="{BB962C8B-B14F-4D97-AF65-F5344CB8AC3E}">
        <p14:creationId xmlns:p14="http://schemas.microsoft.com/office/powerpoint/2010/main" val="21553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zmiany </a:t>
            </a:r>
            <a:r>
              <a:rPr lang="pl-PL" sz="2400" dirty="0" smtClean="0"/>
              <a:t>hormonalne, mózg </a:t>
            </a:r>
            <a:r>
              <a:rPr lang="pl-PL" sz="2400" dirty="0"/>
              <a:t>przeobraża się, zarówno pod względem budowy, jak i funkcjonowania.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To </a:t>
            </a:r>
            <a:r>
              <a:rPr lang="pl-PL" sz="2400" dirty="0"/>
              <a:t>dlatego nastolatek: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fontAlgn="base"/>
            <a:r>
              <a:rPr lang="pl-PL" sz="2000" dirty="0"/>
              <a:t>jest senny,</a:t>
            </a:r>
          </a:p>
          <a:p>
            <a:pPr fontAlgn="base"/>
            <a:r>
              <a:rPr lang="pl-PL" sz="2000" dirty="0"/>
              <a:t>często mówi, że nic mu się nie chce,</a:t>
            </a:r>
          </a:p>
          <a:p>
            <a:pPr fontAlgn="base"/>
            <a:r>
              <a:rPr lang="pl-PL" sz="2000" dirty="0"/>
              <a:t>ulega zmiennym nastrojom, jest wesoły, a za chwilę smutny czy zniechęcony,</a:t>
            </a:r>
          </a:p>
          <a:p>
            <a:pPr fontAlgn="base"/>
            <a:r>
              <a:rPr lang="pl-PL" sz="2000" dirty="0"/>
              <a:t>ma trudności ze skupieniem się i zmotywowaniem do nauki,</a:t>
            </a:r>
          </a:p>
          <a:p>
            <a:pPr fontAlgn="base"/>
            <a:r>
              <a:rPr lang="pl-PL" sz="2000" dirty="0"/>
              <a:t>rano nie może wstać z łóżka, za to chętnie siedzi do późna, zamiast iść spać,</a:t>
            </a:r>
          </a:p>
          <a:p>
            <a:pPr fontAlgn="base"/>
            <a:r>
              <a:rPr lang="pl-PL" sz="2000" dirty="0"/>
              <a:t>buntuje się, gdy próbujemy wywierać na niego nacisk, i walczy o swoją </a:t>
            </a:r>
            <a:r>
              <a:rPr lang="pl-PL" sz="2000" dirty="0" smtClean="0"/>
              <a:t>niezależność</a:t>
            </a:r>
          </a:p>
          <a:p>
            <a:pPr marL="0" indent="0" algn="r" fontAlgn="base">
              <a:buNone/>
            </a:pPr>
            <a:r>
              <a:rPr lang="pl-PL" sz="2000" dirty="0"/>
              <a:t>„Nie chce mi się”?</a:t>
            </a:r>
            <a:endParaRPr lang="pl-PL" sz="2000" dirty="0" smtClean="0"/>
          </a:p>
          <a:p>
            <a:pPr marL="0" indent="0" fontAlgn="base">
              <a:buNone/>
            </a:pPr>
            <a:endParaRPr lang="pl-PL" sz="2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97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"/>
            <a:ext cx="51954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4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64052"/>
            <a:ext cx="2990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rgbClr val="00B050"/>
                </a:solidFill>
                <a:latin typeface="Comic Sans MS" pitchFamily="66" charset="0"/>
              </a:rPr>
              <a:t>Pozytywne myślenie</a:t>
            </a:r>
            <a:endParaRPr lang="pl-PL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229600" cy="4176464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Nie </a:t>
            </a:r>
            <a:r>
              <a:rPr lang="pl-PL" sz="2000" dirty="0">
                <a:latin typeface="Comic Sans MS" pitchFamily="66" charset="0"/>
              </a:rPr>
              <a:t>unikaj oceny innych i poprawiaj to, co </a:t>
            </a:r>
            <a:r>
              <a:rPr lang="pl-PL" sz="2000" dirty="0" smtClean="0">
                <a:latin typeface="Comic Sans MS" pitchFamily="66" charset="0"/>
              </a:rPr>
              <a:t>możesz poprawić</a:t>
            </a:r>
            <a:r>
              <a:rPr lang="pl-PL" sz="2000" dirty="0">
                <a:latin typeface="Comic Sans MS" pitchFamily="66" charset="0"/>
              </a:rPr>
              <a:t>.</a:t>
            </a:r>
          </a:p>
          <a:p>
            <a:r>
              <a:rPr lang="pl-PL" sz="2000" dirty="0">
                <a:latin typeface="Comic Sans MS" pitchFamily="66" charset="0"/>
              </a:rPr>
              <a:t> Słuchaj raczej tych, którym udało się coś zrobić, niż </a:t>
            </a:r>
            <a:r>
              <a:rPr lang="pl-PL" sz="2000" dirty="0" smtClean="0">
                <a:latin typeface="Comic Sans MS" pitchFamily="66" charset="0"/>
              </a:rPr>
              <a:t>tych, którym </a:t>
            </a:r>
            <a:r>
              <a:rPr lang="pl-PL" sz="2000" dirty="0">
                <a:latin typeface="Comic Sans MS" pitchFamily="66" charset="0"/>
              </a:rPr>
              <a:t>to się nie udało.</a:t>
            </a:r>
          </a:p>
          <a:p>
            <a:r>
              <a:rPr lang="pl-PL" sz="2000" dirty="0">
                <a:latin typeface="Comic Sans MS" pitchFamily="66" charset="0"/>
              </a:rPr>
              <a:t> Bierz pod uwagę fakt, że ci, którym nie wyszło, po </a:t>
            </a:r>
            <a:r>
              <a:rPr lang="pl-PL" sz="2000" dirty="0" smtClean="0">
                <a:latin typeface="Comic Sans MS" pitchFamily="66" charset="0"/>
              </a:rPr>
              <a:t>prostu częściej </a:t>
            </a:r>
            <a:r>
              <a:rPr lang="pl-PL" sz="2000" dirty="0">
                <a:latin typeface="Comic Sans MS" pitchFamily="66" charset="0"/>
              </a:rPr>
              <a:t>i głośniej o tym mówią, pomyśl </a:t>
            </a:r>
            <a:r>
              <a:rPr lang="pl-PL" sz="2000" dirty="0" smtClean="0">
                <a:latin typeface="Comic Sans MS" pitchFamily="66" charset="0"/>
              </a:rPr>
              <a:t>jednak, ilu </a:t>
            </a:r>
            <a:r>
              <a:rPr lang="pl-PL" sz="2000" dirty="0">
                <a:latin typeface="Comic Sans MS" pitchFamily="66" charset="0"/>
              </a:rPr>
              <a:t>osobom udaje się osiągać to, co zamierzyły.</a:t>
            </a:r>
          </a:p>
          <a:p>
            <a:r>
              <a:rPr lang="pl-PL" sz="2000" dirty="0">
                <a:latin typeface="Comic Sans MS" pitchFamily="66" charset="0"/>
              </a:rPr>
              <a:t> Zauważ, że więcej ludzi </a:t>
            </a:r>
            <a:r>
              <a:rPr lang="pl-PL" sz="2000" dirty="0" smtClean="0">
                <a:latin typeface="Comic Sans MS" pitchFamily="66" charset="0"/>
              </a:rPr>
              <a:t>zdaje maturę, </a:t>
            </a:r>
            <a:r>
              <a:rPr lang="pl-PL" sz="2000" dirty="0">
                <a:latin typeface="Comic Sans MS" pitchFamily="66" charset="0"/>
              </a:rPr>
              <a:t>niż nie </a:t>
            </a:r>
            <a:r>
              <a:rPr lang="pl-PL" sz="2000" dirty="0" smtClean="0">
                <a:latin typeface="Comic Sans MS" pitchFamily="66" charset="0"/>
              </a:rPr>
              <a:t>zdaje, </a:t>
            </a:r>
            <a:r>
              <a:rPr lang="pl-PL" sz="2000" dirty="0">
                <a:latin typeface="Comic Sans MS" pitchFamily="66" charset="0"/>
              </a:rPr>
              <a:t>a </a:t>
            </a:r>
            <a:r>
              <a:rPr lang="pl-PL" sz="2000" dirty="0" smtClean="0">
                <a:latin typeface="Comic Sans MS" pitchFamily="66" charset="0"/>
              </a:rPr>
              <a:t>zdają </a:t>
            </a:r>
            <a:r>
              <a:rPr lang="pl-PL" sz="2000" dirty="0">
                <a:latin typeface="Comic Sans MS" pitchFamily="66" charset="0"/>
              </a:rPr>
              <a:t>ci, którzy naprawdę </a:t>
            </a:r>
            <a:r>
              <a:rPr lang="pl-PL" sz="2000" dirty="0" smtClean="0">
                <a:latin typeface="Comic Sans MS" pitchFamily="66" charset="0"/>
              </a:rPr>
              <a:t>się do niej przygotowują.</a:t>
            </a:r>
            <a:endParaRPr lang="pl-PL" sz="2000" dirty="0">
              <a:latin typeface="Comic Sans MS" pitchFamily="66" charset="0"/>
            </a:endParaRPr>
          </a:p>
          <a:p>
            <a:r>
              <a:rPr lang="pl-PL" sz="2000" dirty="0">
                <a:latin typeface="Comic Sans MS" pitchFamily="66" charset="0"/>
              </a:rPr>
              <a:t> Nie narzekaj i nie słuchaj tych, którzy </a:t>
            </a:r>
            <a:r>
              <a:rPr lang="pl-PL" sz="2000" dirty="0" smtClean="0">
                <a:latin typeface="Comic Sans MS" pitchFamily="66" charset="0"/>
              </a:rPr>
              <a:t>narzekają, najłatwiej </a:t>
            </a:r>
            <a:r>
              <a:rPr lang="pl-PL" sz="2000" dirty="0">
                <a:latin typeface="Comic Sans MS" pitchFamily="66" charset="0"/>
              </a:rPr>
              <a:t>jest, bowiem obarczać odpowiedzialnością </a:t>
            </a:r>
            <a:r>
              <a:rPr lang="pl-PL" sz="2000" dirty="0" smtClean="0">
                <a:latin typeface="Comic Sans MS" pitchFamily="66" charset="0"/>
              </a:rPr>
              <a:t>za swoje </a:t>
            </a:r>
            <a:r>
              <a:rPr lang="pl-PL" sz="2000" dirty="0">
                <a:latin typeface="Comic Sans MS" pitchFamily="66" charset="0"/>
              </a:rPr>
              <a:t>niepowodzenia innych </a:t>
            </a:r>
            <a:r>
              <a:rPr lang="pl-PL" sz="2000" dirty="0" smtClean="0">
                <a:latin typeface="Comic Sans MS" pitchFamily="66" charset="0"/>
              </a:rPr>
              <a:t>i świat,</a:t>
            </a:r>
          </a:p>
          <a:p>
            <a:r>
              <a:rPr lang="pl-PL" sz="2000" dirty="0" smtClean="0">
                <a:latin typeface="Comic Sans MS" pitchFamily="66" charset="0"/>
              </a:rPr>
              <a:t> Nie zatruwaj </a:t>
            </a:r>
            <a:r>
              <a:rPr lang="pl-PL" sz="2000" dirty="0">
                <a:latin typeface="Comic Sans MS" pitchFamily="66" charset="0"/>
              </a:rPr>
              <a:t>siebie i innych negatywnym stosunkiem </a:t>
            </a:r>
            <a:r>
              <a:rPr lang="pl-PL" sz="2000" dirty="0" smtClean="0">
                <a:latin typeface="Comic Sans MS" pitchFamily="66" charset="0"/>
              </a:rPr>
              <a:t>do rzeczywistości</a:t>
            </a:r>
            <a:r>
              <a:rPr lang="pl-PL" sz="2000" dirty="0">
                <a:latin typeface="Comic Sans MS" pitchFamily="66" charset="0"/>
              </a:rPr>
              <a:t>.</a:t>
            </a:r>
          </a:p>
          <a:p>
            <a:r>
              <a:rPr lang="pl-PL" sz="2000" dirty="0">
                <a:latin typeface="Comic Sans MS" pitchFamily="66" charset="0"/>
              </a:rPr>
              <a:t> Posługuj się faktami i staraj się używać jak </a:t>
            </a:r>
            <a:r>
              <a:rPr lang="pl-PL" sz="2000" dirty="0" smtClean="0">
                <a:latin typeface="Comic Sans MS" pitchFamily="66" charset="0"/>
              </a:rPr>
              <a:t>najmniej określeń </a:t>
            </a:r>
            <a:r>
              <a:rPr lang="pl-PL" sz="2000" dirty="0">
                <a:latin typeface="Comic Sans MS" pitchFamily="66" charset="0"/>
              </a:rPr>
              <a:t>wartościujących i oceniających o </a:t>
            </a:r>
            <a:r>
              <a:rPr lang="pl-PL" sz="2000" dirty="0" smtClean="0">
                <a:latin typeface="Comic Sans MS" pitchFamily="66" charset="0"/>
              </a:rPr>
              <a:t>negatywnym zabarwieniu</a:t>
            </a:r>
            <a:r>
              <a:rPr lang="pl-PL" sz="2000" dirty="0">
                <a:latin typeface="Comic Sans MS" pitchFamily="66" charset="0"/>
              </a:rPr>
              <a:t>, gdy mówisz o zdarzeniu, które nie </a:t>
            </a:r>
            <a:r>
              <a:rPr lang="pl-PL" sz="2000" dirty="0" smtClean="0">
                <a:latin typeface="Comic Sans MS" pitchFamily="66" charset="0"/>
              </a:rPr>
              <a:t>było pozytywne..</a:t>
            </a:r>
            <a:endParaRPr lang="pl-PL" sz="2000" dirty="0">
              <a:latin typeface="Comic Sans MS" pitchFamily="66" charset="0"/>
            </a:endParaRPr>
          </a:p>
          <a:p>
            <a:r>
              <a:rPr lang="pl-PL" sz="2000" dirty="0">
                <a:latin typeface="Comic Sans MS" pitchFamily="66" charset="0"/>
              </a:rPr>
              <a:t> Miej odwagę </a:t>
            </a:r>
            <a:r>
              <a:rPr lang="pl-PL" sz="2000" dirty="0" smtClean="0">
                <a:latin typeface="Comic Sans MS" pitchFamily="66" charset="0"/>
              </a:rPr>
              <a:t>ryzykować i zgadzać się na zmiany.</a:t>
            </a:r>
            <a:endParaRPr lang="pl-PL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POZYTYWNA DYSCYPLINA - motywatory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l-PL" sz="2800" dirty="0" smtClean="0"/>
              <a:t>KOMPLEMENTY </a:t>
            </a:r>
          </a:p>
          <a:p>
            <a:pPr marL="514350" indent="-514350">
              <a:buAutoNum type="arabicPeriod"/>
            </a:pPr>
            <a:r>
              <a:rPr lang="pl-PL" sz="2800" dirty="0" smtClean="0"/>
              <a:t>POCZUCIE HUMORU</a:t>
            </a:r>
          </a:p>
          <a:p>
            <a:pPr marL="514350" indent="-514350">
              <a:buAutoNum type="arabicPeriod"/>
            </a:pPr>
            <a:r>
              <a:rPr lang="pl-PL" sz="2800" dirty="0" smtClean="0"/>
              <a:t>USTALENIA/UMOWY</a:t>
            </a:r>
          </a:p>
          <a:p>
            <a:pPr marL="0" indent="0">
              <a:buNone/>
            </a:pPr>
            <a:r>
              <a:rPr lang="pl-PL" sz="2800" dirty="0" smtClean="0"/>
              <a:t>- </a:t>
            </a:r>
            <a:r>
              <a:rPr lang="pl-PL" sz="2800" dirty="0"/>
              <a:t>ROBIENIE INTERESÓW I BRANIE ZASTAWÓW</a:t>
            </a:r>
          </a:p>
          <a:p>
            <a:pPr marL="0" indent="0">
              <a:buNone/>
            </a:pPr>
            <a:r>
              <a:rPr lang="pl-PL" sz="2800" dirty="0" smtClean="0"/>
              <a:t>- </a:t>
            </a:r>
            <a:r>
              <a:rPr lang="pl-PL" sz="2800" dirty="0"/>
              <a:t>WSPÓLNE ROZWIĄZYWANIE PROBLEMÓW</a:t>
            </a:r>
          </a:p>
          <a:p>
            <a:pPr marL="0" indent="0">
              <a:buNone/>
            </a:pPr>
            <a:r>
              <a:rPr lang="pl-PL" sz="2800" dirty="0" smtClean="0"/>
              <a:t>- </a:t>
            </a:r>
            <a:r>
              <a:rPr lang="pl-PL" sz="2800" dirty="0"/>
              <a:t>RÓB TO, CO MÓWISZ</a:t>
            </a: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4. </a:t>
            </a:r>
            <a:r>
              <a:rPr lang="pl-PL" sz="2800" dirty="0"/>
              <a:t> </a:t>
            </a:r>
            <a:r>
              <a:rPr lang="pl-PL" sz="2800" dirty="0" smtClean="0"/>
              <a:t>ZAANGAŻOWANIE </a:t>
            </a:r>
          </a:p>
          <a:p>
            <a:pPr marL="0" indent="0">
              <a:buNone/>
            </a:pPr>
            <a:r>
              <a:rPr lang="pl-PL" sz="2800" dirty="0" smtClean="0"/>
              <a:t>5. ROZWIĄZYWANIE </a:t>
            </a:r>
            <a:r>
              <a:rPr lang="pl-PL" sz="2800" dirty="0"/>
              <a:t>PROBLEMÓW </a:t>
            </a: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6. RÓB </a:t>
            </a:r>
            <a:r>
              <a:rPr lang="pl-PL" sz="2800" dirty="0"/>
              <a:t>TO CO </a:t>
            </a:r>
            <a:r>
              <a:rPr lang="pl-PL" sz="2800" dirty="0" smtClean="0"/>
              <a:t>MÓWISZ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719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/>
              <a:t>Sytuacja kryzysowa, czyli jak rozmawiać z nastolatkiem o nauce i związanych z nią problemach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pl-PL" dirty="0"/>
              <a:t>Poczekajmy, aż nasze emocje opadną i będziemy w stanie spokojnie rozmawiać o problemie.</a:t>
            </a:r>
          </a:p>
          <a:p>
            <a:pPr fontAlgn="base"/>
            <a:r>
              <a:rPr lang="pl-PL" dirty="0"/>
              <a:t>Wysłuchajmy, co nastolatek ma do powiedzenia i jakie widzi rozwiązanie w tej konkretnej sytuacji.</a:t>
            </a:r>
          </a:p>
          <a:p>
            <a:pPr fontAlgn="base"/>
            <a:r>
              <a:rPr lang="pl-PL" dirty="0"/>
              <a:t>Przedstawmy swoją perspektywę (otwarcie powiedzmy, co czujemy) i propozycję rozwiązania.</a:t>
            </a:r>
          </a:p>
          <a:p>
            <a:pPr fontAlgn="base"/>
            <a:r>
              <a:rPr lang="pl-PL" dirty="0"/>
              <a:t>Jeśli te dwa rozwiązania będą się bardzo różnić – wspólnie z dzieckiem znajdźmy kompromis.</a:t>
            </a:r>
          </a:p>
          <a:p>
            <a:pPr fontAlgn="base"/>
            <a:r>
              <a:rPr lang="pl-PL" dirty="0"/>
              <a:t>Po pewnym czasie oceńmy, czy wybrane rozwiązanie się sprawdza.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23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/>
              <a:t>Uwaga na błędy wychowawcze </a:t>
            </a: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 smtClean="0"/>
              <a:t>w </a:t>
            </a:r>
            <a:r>
              <a:rPr lang="pl-PL" sz="3100" b="1" dirty="0"/>
              <a:t>kontaktach z nastolatkami!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pl-PL" dirty="0"/>
              <a:t>Nie przesadzajmy z kontrolą. Nauka to odpowiedzialność nastolatka.</a:t>
            </a:r>
          </a:p>
          <a:p>
            <a:pPr fontAlgn="base"/>
            <a:r>
              <a:rPr lang="pl-PL" dirty="0"/>
              <a:t>Nie stawiajmy zbyt wysokich wymagań i nie koncentrujmy się na błędach dziecka.</a:t>
            </a:r>
          </a:p>
          <a:p>
            <a:pPr fontAlgn="base"/>
            <a:r>
              <a:rPr lang="pl-PL" dirty="0"/>
              <a:t>Nie straszmy </a:t>
            </a:r>
            <a:r>
              <a:rPr lang="pl-PL" dirty="0" smtClean="0"/>
              <a:t>karą, </a:t>
            </a:r>
            <a:r>
              <a:rPr lang="pl-PL" dirty="0"/>
              <a:t>ani złą oceną.</a:t>
            </a:r>
          </a:p>
          <a:p>
            <a:pPr fontAlgn="base"/>
            <a:r>
              <a:rPr lang="pl-PL" dirty="0"/>
              <a:t>Nie krytykujmy. Nie wyśmiewajmy.</a:t>
            </a:r>
          </a:p>
          <a:p>
            <a:pPr fontAlgn="base"/>
            <a:r>
              <a:rPr lang="pl-PL" dirty="0"/>
              <a:t>Nie lekceważmy jego uczuć.</a:t>
            </a:r>
          </a:p>
          <a:p>
            <a:pPr fontAlgn="base"/>
            <a:r>
              <a:rPr lang="pl-PL" dirty="0"/>
              <a:t>Nie porównujmy nastolatka do rodzeństwa czy rówieśników.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72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4 pułapki, które mogą sprawić że metoda nie zadziała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Wiara, że dzieci myślą w ten sam sposób jak my i mają takie same priorytety jak rodzice.</a:t>
            </a:r>
          </a:p>
          <a:p>
            <a:r>
              <a:rPr lang="pl-PL" dirty="0"/>
              <a:t>Osądzanie i krytyka zamiast przestrzegania zasad.</a:t>
            </a:r>
          </a:p>
          <a:p>
            <a:r>
              <a:rPr lang="pl-PL" dirty="0"/>
              <a:t>Brak ustalenia z góry terminu końcowego.</a:t>
            </a:r>
          </a:p>
          <a:p>
            <a:r>
              <a:rPr lang="pl-PL" dirty="0"/>
              <a:t>Działanie bez godności i szacunku dla siebie i dziecka.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64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5301208"/>
            <a:ext cx="6512511" cy="1143000"/>
          </a:xfrm>
        </p:spPr>
        <p:txBody>
          <a:bodyPr/>
          <a:lstStyle/>
          <a:p>
            <a:r>
              <a:rPr lang="pl-PL" sz="2800" dirty="0" smtClean="0"/>
              <a:t>Dziękuję za poświęcony czas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09648"/>
          </a:xfrm>
        </p:spPr>
        <p:txBody>
          <a:bodyPr>
            <a:normAutofit fontScale="62500" lnSpcReduction="20000"/>
          </a:bodyPr>
          <a:lstStyle/>
          <a:p>
            <a:r>
              <a:rPr lang="pl-PL" dirty="0" err="1" smtClean="0"/>
              <a:t>Neewsweek</a:t>
            </a:r>
            <a:r>
              <a:rPr lang="pl-PL" dirty="0" smtClean="0"/>
              <a:t> „Psychologia nastolatka”</a:t>
            </a:r>
          </a:p>
          <a:p>
            <a:r>
              <a:rPr lang="pl-PL" dirty="0" smtClean="0"/>
              <a:t>Jak być rodzicem nastolatka – Klinka SWPS</a:t>
            </a:r>
          </a:p>
          <a:p>
            <a:r>
              <a:rPr lang="pl-PL" dirty="0" smtClean="0">
                <a:hlinkClick r:id="rId2"/>
              </a:rPr>
              <a:t>www.bycrodzicemnastolatka.pl</a:t>
            </a:r>
            <a:endParaRPr lang="pl-PL" dirty="0" smtClean="0"/>
          </a:p>
          <a:p>
            <a:r>
              <a:rPr lang="pl-PL" dirty="0" err="1" smtClean="0"/>
              <a:t>Fb</a:t>
            </a:r>
            <a:r>
              <a:rPr lang="pl-PL" dirty="0" smtClean="0"/>
              <a:t> </a:t>
            </a:r>
            <a:r>
              <a:rPr lang="pl-PL" dirty="0" err="1" smtClean="0"/>
              <a:t>EduAkcja</a:t>
            </a:r>
            <a:endParaRPr lang="pl-PL" dirty="0" smtClean="0"/>
          </a:p>
          <a:p>
            <a:pPr marL="45720" indent="0">
              <a:buNone/>
            </a:pPr>
            <a:r>
              <a:rPr lang="pl-PL" dirty="0"/>
              <a:t>Nowy termin spotkania LIVE z prof. Jackiem </a:t>
            </a:r>
            <a:r>
              <a:rPr lang="pl-PL" dirty="0" err="1"/>
              <a:t>Pyżalskim</a:t>
            </a:r>
            <a:endParaRPr lang="pl-PL" dirty="0"/>
          </a:p>
          <a:p>
            <a:pPr marL="45720" indent="0">
              <a:buNone/>
            </a:pPr>
            <a:r>
              <a:rPr lang="pl-PL" u="sng" dirty="0"/>
              <a:t>wtorek, 30 listopada, godz. 19.00</a:t>
            </a:r>
          </a:p>
          <a:p>
            <a:pPr marL="45720" indent="0">
              <a:buNone/>
            </a:pPr>
            <a:r>
              <a:rPr lang="pl-PL" dirty="0" smtClean="0"/>
              <a:t>Zainspiruj </a:t>
            </a:r>
            <a:r>
              <a:rPr lang="pl-PL" dirty="0"/>
              <a:t>nastolatka!</a:t>
            </a:r>
          </a:p>
          <a:p>
            <a:pPr marL="45720" indent="0">
              <a:buNone/>
            </a:pPr>
            <a:r>
              <a:rPr lang="pl-PL" dirty="0"/>
              <a:t>Sposoby na motywowanie </a:t>
            </a:r>
            <a:r>
              <a:rPr lang="pl-PL" dirty="0" smtClean="0"/>
              <a:t>uczniów.</a:t>
            </a:r>
          </a:p>
          <a:p>
            <a:pPr marL="45720" indent="0">
              <a:buNone/>
            </a:pPr>
            <a:r>
              <a:rPr lang="pl-PL" dirty="0" smtClean="0"/>
              <a:t>Czy </a:t>
            </a:r>
            <a:r>
              <a:rPr lang="pl-PL" dirty="0"/>
              <a:t>zawsze "marchewka" jest lepsza?</a:t>
            </a:r>
          </a:p>
          <a:p>
            <a:pPr marL="45720" indent="0">
              <a:buNone/>
            </a:pPr>
            <a:r>
              <a:rPr lang="pl-PL" dirty="0"/>
              <a:t>Czy na każdego działa to samo?</a:t>
            </a:r>
          </a:p>
          <a:p>
            <a:pPr marL="45720" indent="0">
              <a:buNone/>
            </a:pPr>
            <a:r>
              <a:rPr lang="pl-PL" dirty="0"/>
              <a:t>Jak mówić trudne komunikaty?</a:t>
            </a:r>
          </a:p>
          <a:p>
            <a:pPr marL="45720" indent="0">
              <a:buNone/>
            </a:pPr>
            <a:r>
              <a:rPr lang="pl-PL" dirty="0"/>
              <a:t>Co jest warunkiem skutecznej inspiracji?</a:t>
            </a:r>
          </a:p>
          <a:p>
            <a:pPr marL="45720" indent="0">
              <a:buNone/>
            </a:pPr>
            <a:r>
              <a:rPr lang="pl-PL" dirty="0"/>
              <a:t>Podczas spotkania porozmawiamy o tym, co motywuje uczniów do nauki. Jak być inspirującym nauczycielem? Co przeszkadza we wpływaniu na uczniów? Zmierzymy się również z pytaniem: co znaczy dzisiaj być autorytetem dla uczniów?</a:t>
            </a:r>
          </a:p>
          <a:p>
            <a:pPr marL="45720" indent="0">
              <a:buNone/>
            </a:pPr>
            <a:r>
              <a:rPr lang="pl-PL" dirty="0"/>
              <a:t>Wydarzenie </a:t>
            </a:r>
            <a:r>
              <a:rPr lang="pl-PL" dirty="0" smtClean="0"/>
              <a:t>bezpłatne.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73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i="1" dirty="0" smtClean="0"/>
              <a:t/>
            </a:r>
            <a:br>
              <a:rPr lang="pl-PL" sz="3600" b="1" i="1" dirty="0" smtClean="0"/>
            </a:br>
            <a:r>
              <a:rPr lang="pl-PL" sz="3600" b="1" i="1" dirty="0" smtClean="0"/>
              <a:t>Co </a:t>
            </a:r>
            <a:r>
              <a:rPr lang="pl-PL" sz="3600" b="1" i="1" dirty="0"/>
              <a:t>się dzieje z nastolatkiem w okresie dorastania?</a:t>
            </a:r>
            <a:r>
              <a:rPr lang="pl-PL" b="1" i="1" dirty="0"/>
              <a:t/>
            </a:r>
            <a:br>
              <a:rPr lang="pl-PL" b="1" i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453650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pl-PL" sz="2400" dirty="0" smtClean="0"/>
              <a:t>zaczyna </a:t>
            </a:r>
            <a:r>
              <a:rPr lang="pl-PL" sz="2400" dirty="0"/>
              <a:t>eksperymentować, jednak nie zawsze potrafi trafnie przewidzieć skutki swoich </a:t>
            </a:r>
            <a:r>
              <a:rPr lang="pl-PL" sz="2400" dirty="0" smtClean="0"/>
              <a:t>poczynań</a:t>
            </a:r>
          </a:p>
          <a:p>
            <a:pPr>
              <a:buFontTx/>
              <a:buChar char="-"/>
            </a:pPr>
            <a:r>
              <a:rPr lang="pl-PL" sz="2400" dirty="0"/>
              <a:t>chce podejmować decyzje o sprawach, które go bezpośrednio </a:t>
            </a:r>
            <a:r>
              <a:rPr lang="pl-PL" sz="2400" dirty="0" smtClean="0"/>
              <a:t>dotyczą</a:t>
            </a:r>
          </a:p>
          <a:p>
            <a:pPr>
              <a:buFontTx/>
              <a:buChar char="-"/>
            </a:pPr>
            <a:r>
              <a:rPr lang="pl-PL" sz="2400" dirty="0"/>
              <a:t>bacznie obserwuje otoczenie, zwłaszcza rodziców i nauczycieli </a:t>
            </a:r>
            <a:r>
              <a:rPr lang="pl-PL" sz="2400" dirty="0" smtClean="0"/>
              <a:t>i </a:t>
            </a:r>
            <a:r>
              <a:rPr lang="pl-PL" sz="2400" dirty="0"/>
              <a:t>wychwytuje wszelkie sprzeczności w ich słowach oraz </a:t>
            </a:r>
            <a:r>
              <a:rPr lang="pl-PL" sz="2400" dirty="0" smtClean="0"/>
              <a:t>działaniu</a:t>
            </a:r>
          </a:p>
          <a:p>
            <a:pPr>
              <a:buFontTx/>
              <a:buChar char="-"/>
            </a:pPr>
            <a:r>
              <a:rPr lang="pl-PL" sz="2400" dirty="0"/>
              <a:t>poszukiwanie własnych wartości oraz sposobu na odnalezienie swojego miejsca w klasie, rodzinie, </a:t>
            </a:r>
            <a:r>
              <a:rPr lang="pl-PL" sz="2400" dirty="0" smtClean="0"/>
              <a:t>w społeczeństwie</a:t>
            </a:r>
          </a:p>
          <a:p>
            <a:pPr>
              <a:buFontTx/>
              <a:buChar char="-"/>
            </a:pPr>
            <a:r>
              <a:rPr lang="pl-PL" sz="2400" dirty="0"/>
              <a:t>mają mnóstwo kompleksów, są przewrażliwione na swoim punkcie, nie akceptują swojego wyglądu, starają się go zmienić albo ukryć </a:t>
            </a:r>
            <a:r>
              <a:rPr lang="pl-PL" sz="2400" dirty="0" smtClean="0"/>
              <a:t>się</a:t>
            </a:r>
          </a:p>
          <a:p>
            <a:pPr>
              <a:buFontTx/>
              <a:buChar char="-"/>
            </a:pPr>
            <a:r>
              <a:rPr lang="pl-PL" sz="2400" dirty="0"/>
              <a:t>szuka nowych </a:t>
            </a:r>
            <a:r>
              <a:rPr lang="pl-PL" sz="2400" dirty="0" smtClean="0"/>
              <a:t>zainteresowań </a:t>
            </a:r>
            <a:r>
              <a:rPr lang="pl-PL" sz="2400" dirty="0"/>
              <a:t>i rozwija stare</a:t>
            </a:r>
            <a:endParaRPr lang="pl-PL" sz="2400" dirty="0" smtClean="0"/>
          </a:p>
          <a:p>
            <a:pPr>
              <a:buFontTx/>
              <a:buChar char="-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423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31041"/>
            <a:ext cx="5934072" cy="431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570747"/>
            <a:ext cx="6512511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l-PL" dirty="0">
                <a:latin typeface="Comic Sans MS" pitchFamily="66" charset="0"/>
              </a:rPr>
              <a:t>„ Żeby mi się chciało, 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tak </a:t>
            </a:r>
            <a:r>
              <a:rPr lang="pl-PL" dirty="0">
                <a:latin typeface="Comic Sans MS" pitchFamily="66" charset="0"/>
              </a:rPr>
              <a:t>jak mi się nie chce”</a:t>
            </a:r>
          </a:p>
        </p:txBody>
      </p:sp>
    </p:spTree>
    <p:extLst>
      <p:ext uri="{BB962C8B-B14F-4D97-AF65-F5344CB8AC3E}">
        <p14:creationId xmlns:p14="http://schemas.microsoft.com/office/powerpoint/2010/main" val="21250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Przyczyny braku motywacji do nauki: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pl-PL" dirty="0" smtClean="0"/>
              <a:t>Obniżenie nastroju, depresja, złe samopoczucie,</a:t>
            </a:r>
          </a:p>
          <a:p>
            <a:pPr>
              <a:buFontTx/>
              <a:buChar char="-"/>
            </a:pPr>
            <a:r>
              <a:rPr lang="pl-PL" dirty="0" smtClean="0"/>
              <a:t>Obniżone poczucie własnej wartości, złe doświadczenia szkolne, zaległości, dysfunkcje,</a:t>
            </a:r>
          </a:p>
          <a:p>
            <a:pPr>
              <a:buFontTx/>
              <a:buChar char="-"/>
            </a:pPr>
            <a:r>
              <a:rPr lang="pl-PL" dirty="0" smtClean="0"/>
              <a:t>Brak zainteresowania przedmiotem, nietrafiony wybór ścieżki kształcenia,</a:t>
            </a:r>
          </a:p>
          <a:p>
            <a:pPr>
              <a:buFontTx/>
              <a:buChar char="-"/>
            </a:pPr>
            <a:r>
              <a:rPr lang="pl-PL" dirty="0" smtClean="0"/>
              <a:t>Wpływ otoczenia,</a:t>
            </a:r>
          </a:p>
          <a:p>
            <a:pPr>
              <a:buFontTx/>
              <a:buChar char="-"/>
            </a:pPr>
            <a:r>
              <a:rPr lang="pl-PL" dirty="0" smtClean="0"/>
              <a:t>Uzależnienia behawioralne</a:t>
            </a:r>
          </a:p>
          <a:p>
            <a:pPr>
              <a:buFontTx/>
              <a:buChar char="-"/>
            </a:pPr>
            <a:r>
              <a:rPr lang="pl-PL" dirty="0" smtClean="0"/>
              <a:t>Zachowania opozycyjno-buntownicze</a:t>
            </a:r>
          </a:p>
          <a:p>
            <a:pPr>
              <a:buFontTx/>
              <a:buChar char="-"/>
            </a:pPr>
            <a:r>
              <a:rPr lang="pl-PL" dirty="0" smtClean="0"/>
              <a:t>Demoralizacja</a:t>
            </a:r>
          </a:p>
          <a:p>
            <a:pPr marL="0" indent="0" algn="r">
              <a:buNone/>
            </a:pPr>
            <a:r>
              <a:rPr lang="pl-PL" dirty="0" smtClean="0"/>
              <a:t>Niechęć do nauki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17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6327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 algn="r">
              <a:buNone/>
            </a:pPr>
            <a:endParaRPr lang="pl-PL" sz="2000" dirty="0" smtClean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515084"/>
            <a:ext cx="5941322" cy="479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05785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Comic Sans MS" pitchFamily="66" charset="0"/>
              </a:rPr>
              <a:t>Jak radzić sobie ze stresem i skąd wziąć chęć do działania??? ?????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60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344816" cy="1143000"/>
          </a:xfr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 fontScale="90000"/>
          </a:bodyPr>
          <a:lstStyle/>
          <a:p>
            <a:r>
              <a:rPr lang="pl-PL" sz="4000" dirty="0" smtClean="0">
                <a:latin typeface="Comic Sans MS" pitchFamily="66" charset="0"/>
              </a:rPr>
              <a:t>Motywacja = motyw + akcja</a:t>
            </a:r>
            <a:endParaRPr lang="pl-PL" sz="40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sz="1600" dirty="0" err="1" smtClean="0"/>
              <a:t>Movere</a:t>
            </a:r>
            <a:r>
              <a:rPr lang="pl-PL" sz="1600" dirty="0" smtClean="0"/>
              <a:t> (łac.) - wprawiać </a:t>
            </a:r>
            <a:r>
              <a:rPr lang="pl-PL" sz="1600" dirty="0"/>
              <a:t>w ruch, </a:t>
            </a:r>
            <a:r>
              <a:rPr lang="pl-PL" sz="1600" dirty="0" smtClean="0"/>
              <a:t>popychać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Motywacja </a:t>
            </a:r>
            <a:r>
              <a:rPr lang="pl-PL" b="1" dirty="0"/>
              <a:t>jest jak </a:t>
            </a:r>
            <a:r>
              <a:rPr lang="pl-PL" b="1" dirty="0" smtClean="0"/>
              <a:t>paliwo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 smtClean="0"/>
              <a:t>N  A  W  Y  K</a:t>
            </a:r>
          </a:p>
          <a:p>
            <a:pPr marL="0" indent="0" algn="ctr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dirty="0"/>
              <a:t>aby wytworzył się nowy nawyk, należy daną</a:t>
            </a:r>
          </a:p>
          <a:p>
            <a:pPr marL="0" indent="0">
              <a:buNone/>
            </a:pPr>
            <a:r>
              <a:rPr lang="pl-PL" dirty="0"/>
              <a:t>czynność wykonywać przez 21 dni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95232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5013176"/>
            <a:ext cx="6512511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2"/>
                </a:solidFill>
                <a:latin typeface="Comic Sans MS" pitchFamily="66" charset="0"/>
              </a:rPr>
              <a:t>Motyw jest powodem </a:t>
            </a:r>
            <a:r>
              <a:rPr lang="pl-PL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pl-PL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chemeClr val="accent2"/>
                </a:solidFill>
                <a:latin typeface="Comic Sans MS" pitchFamily="66" charset="0"/>
              </a:rPr>
              <a:t>robienia czegoś</a:t>
            </a:r>
            <a:endParaRPr lang="pl-PL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26" y="33554"/>
            <a:ext cx="4395111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0066"/>
                </a:solidFill>
                <a:latin typeface="Comic Sans MS" pitchFamily="66" charset="0"/>
              </a:rPr>
              <a:t>składniki motywacji:</a:t>
            </a:r>
          </a:p>
          <a:p>
            <a:r>
              <a:rPr lang="pl-PL" dirty="0" smtClean="0">
                <a:latin typeface="Comic Sans MS" pitchFamily="66" charset="0"/>
              </a:rPr>
              <a:t>co </a:t>
            </a:r>
            <a:r>
              <a:rPr lang="pl-PL" dirty="0">
                <a:latin typeface="Comic Sans MS" pitchFamily="66" charset="0"/>
              </a:rPr>
              <a:t>stara się zrobić dana osoba,</a:t>
            </a:r>
          </a:p>
          <a:p>
            <a:r>
              <a:rPr lang="pl-PL" dirty="0" smtClean="0">
                <a:latin typeface="Comic Sans MS" pitchFamily="66" charset="0"/>
              </a:rPr>
              <a:t>jak </a:t>
            </a:r>
            <a:r>
              <a:rPr lang="pl-PL" dirty="0">
                <a:latin typeface="Comic Sans MS" pitchFamily="66" charset="0"/>
              </a:rPr>
              <a:t>bardzo się stara,</a:t>
            </a:r>
          </a:p>
          <a:p>
            <a:r>
              <a:rPr lang="pl-PL" dirty="0" smtClean="0">
                <a:latin typeface="Comic Sans MS" pitchFamily="66" charset="0"/>
              </a:rPr>
              <a:t>jak </a:t>
            </a:r>
            <a:r>
              <a:rPr lang="pl-PL" dirty="0">
                <a:latin typeface="Comic Sans MS" pitchFamily="66" charset="0"/>
              </a:rPr>
              <a:t>długo się </a:t>
            </a:r>
            <a:r>
              <a:rPr lang="pl-PL" dirty="0" smtClean="0">
                <a:latin typeface="Comic Sans MS" pitchFamily="66" charset="0"/>
              </a:rPr>
              <a:t>stara –</a:t>
            </a:r>
          </a:p>
          <a:p>
            <a:pPr marL="0" indent="0">
              <a:buNone/>
            </a:pPr>
            <a:r>
              <a:rPr lang="pl-PL" dirty="0" smtClean="0">
                <a:latin typeface="Comic Sans MS" pitchFamily="66" charset="0"/>
              </a:rPr>
              <a:t>  WYTRWAŁOŚĆ</a:t>
            </a:r>
          </a:p>
          <a:p>
            <a:pPr marL="0" indent="0">
              <a:buNone/>
            </a:pPr>
            <a:endParaRPr lang="pl-P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prawo yerkesa dodso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0" y="434903"/>
            <a:ext cx="8618058" cy="58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439</TotalTime>
  <Words>1088</Words>
  <Application>Microsoft Office PowerPoint</Application>
  <PresentationFormat>Pokaz na ekranie (4:3)</PresentationFormat>
  <Paragraphs>157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Aerodynamiczny</vt:lpstr>
      <vt:lpstr>Jak motywować nastolatka  do nauki?  Klaudia Ackermann</vt:lpstr>
      <vt:lpstr>zmiany hormonalne, mózg przeobraża się, zarówno pod względem budowy, jak i funkcjonowania.  To dlatego nastolatek:</vt:lpstr>
      <vt:lpstr> Co się dzieje z nastolatkiem w okresie dorastania? </vt:lpstr>
      <vt:lpstr>„ Żeby mi się chciało,  tak jak mi się nie chce”</vt:lpstr>
      <vt:lpstr>Przyczyny braku motywacji do nauki:</vt:lpstr>
      <vt:lpstr>Jak radzić sobie ze stresem i skąd wziąć chęć do działania??? ????? </vt:lpstr>
      <vt:lpstr>Motywacja = motyw + akcja</vt:lpstr>
      <vt:lpstr>Motyw jest powodem  robienia czegoś</vt:lpstr>
      <vt:lpstr>Prezentacja programu PowerPoint</vt:lpstr>
      <vt:lpstr>DYNAMIKA MOTYWACJI</vt:lpstr>
      <vt:lpstr>Prezentacja programu PowerPoint</vt:lpstr>
      <vt:lpstr>Prezentacja programu PowerPoint</vt:lpstr>
      <vt:lpstr>Jak pomóc nastolatkowi w nauce </vt:lpstr>
      <vt:lpstr>  </vt:lpstr>
      <vt:lpstr>UPRZEJMA I STANOWCZA KONSEKWENCJA </vt:lpstr>
      <vt:lpstr>OPANUJ CHAOS…</vt:lpstr>
      <vt:lpstr>Sposoby pomocne  przy realizowaniu zadań  i redukcji stresu:</vt:lpstr>
      <vt:lpstr>Prezentacja programu PowerPoint</vt:lpstr>
      <vt:lpstr>JAK RADZIĆ SOBIE  Z ODWLEKANIEM</vt:lpstr>
      <vt:lpstr>Prezentacja programu PowerPoint</vt:lpstr>
      <vt:lpstr>Pozytywne myślenie</vt:lpstr>
      <vt:lpstr>POZYTYWNA DYSCYPLINA - motywatory</vt:lpstr>
      <vt:lpstr>Sytuacja kryzysowa, czyli jak rozmawiać z nastolatkiem o nauce i związanych z nią problemach </vt:lpstr>
      <vt:lpstr>Uwaga na błędy wychowawcze  w kontaktach z nastolatkami! </vt:lpstr>
      <vt:lpstr>4 pułapki, które mogą sprawić że metoda nie zadziała</vt:lpstr>
      <vt:lpstr>Dziękuję za poświęcony czas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Kasia</dc:creator>
  <cp:lastModifiedBy>lenovo</cp:lastModifiedBy>
  <cp:revision>45</cp:revision>
  <dcterms:created xsi:type="dcterms:W3CDTF">2015-10-17T19:44:28Z</dcterms:created>
  <dcterms:modified xsi:type="dcterms:W3CDTF">2021-11-25T00:08:16Z</dcterms:modified>
</cp:coreProperties>
</file>