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Times New Roman Bold" charset="-18"/>
      <p:regular r:id="rId22"/>
    </p:embeddedFont>
    <p:embeddedFont>
      <p:font typeface="Calibri" pitchFamily="34" charset="0"/>
      <p:regular r:id="rId23"/>
      <p:bold r:id="rId24"/>
      <p:italic r:id="rId25"/>
      <p:boldItalic r:id="rId26"/>
    </p:embeddedFont>
    <p:embeddedFont>
      <p:font typeface="Times New Roman Bold Italics" charset="-18"/>
      <p:regular r:id="rId27"/>
    </p:embeddedFont>
    <p:embeddedFont>
      <p:font typeface="Open Sans Bold"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53" d="100"/>
          <a:sy n="53" d="100"/>
        </p:scale>
        <p:origin x="-114" y="-5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resilia.pl/blog/dark-web-dark-web-darknet-informacje/"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pl.wikipedia.org/wiki/Dark_web"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psycom.net/internet-addiction-test-quiz?sg_sessionid=1706916127_65bd791feb2877.11914561&amp;__sgtarget=-1&amp;__sgbrwsrid=6914034422fc6642acf2c5adf8c964e0"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resilia.pl/blog/dark-web-dark-web-darknet-informacje/" TargetMode="External"/><Relationship Id="rId13" Type="http://schemas.openxmlformats.org/officeDocument/2006/relationships/hyperlink" Target="https://www.komputerswiat.pl/artykuly/redakcyjne/10-interesujacych-faktow-o-internecie/sklzvbv" TargetMode="External"/><Relationship Id="rId3" Type="http://schemas.openxmlformats.org/officeDocument/2006/relationships/hyperlink" Target="https://www.orange.pl/poradnik/twoj-internet/jak-to-sie-zaczelo-czyli-historia-internetu/" TargetMode="External"/><Relationship Id="rId7" Type="http://schemas.openxmlformats.org/officeDocument/2006/relationships/hyperlink" Target="https://support.mozilla.org/pl/kb/jak-sprawdzic-polaczenie-ze-strona-internetowa-bezpieczne" TargetMode="External"/><Relationship Id="rId12" Type="http://schemas.openxmlformats.org/officeDocument/2006/relationships/hyperlink" Target="https://www.vectra.pl/blog/internet-ciekawostki"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www.gov.pl/web/baza-wiedzy/najpopularniejsze-oszustwa-internetowe--na-co-uwazac-i-jak-ich-uniknac" TargetMode="External"/><Relationship Id="rId11" Type="http://schemas.openxmlformats.org/officeDocument/2006/relationships/hyperlink" Target="https://zycie.hellozdrowie.pl/uzaleznienie-od-internetu-definicja-objawy-skutki/" TargetMode="External"/><Relationship Id="rId5" Type="http://schemas.openxmlformats.org/officeDocument/2006/relationships/hyperlink" Target="https://www.gov.pl/web/baza-wiedzy/15-glownych-cyberzagrozen--raport-enisa" TargetMode="External"/><Relationship Id="rId10" Type="http://schemas.openxmlformats.org/officeDocument/2006/relationships/hyperlink" Target="https://pl.wikipedia.org/wiki/Deep_web" TargetMode="External"/><Relationship Id="rId4" Type="http://schemas.openxmlformats.org/officeDocument/2006/relationships/hyperlink" Target="https://pl.m.wikipedia.org/wiki/Internet" TargetMode="External"/><Relationship Id="rId9" Type="http://schemas.openxmlformats.org/officeDocument/2006/relationships/hyperlink" Target="https://pl.wikipedia.org/wiki/Dark_we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Freeform 2"/>
          <p:cNvSpPr/>
          <p:nvPr/>
        </p:nvSpPr>
        <p:spPr>
          <a:xfrm>
            <a:off x="4976781" y="4327877"/>
            <a:ext cx="8334438" cy="5959123"/>
          </a:xfrm>
          <a:custGeom>
            <a:avLst/>
            <a:gdLst/>
            <a:ahLst/>
            <a:cxnLst/>
            <a:rect l="l" t="t" r="r" b="b"/>
            <a:pathLst>
              <a:path w="8334438" h="5959123">
                <a:moveTo>
                  <a:pt x="0" y="0"/>
                </a:moveTo>
                <a:lnTo>
                  <a:pt x="8334438" y="0"/>
                </a:lnTo>
                <a:lnTo>
                  <a:pt x="8334438" y="5959123"/>
                </a:lnTo>
                <a:lnTo>
                  <a:pt x="0" y="595912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120226" y="4064524"/>
            <a:ext cx="3461816" cy="6410771"/>
          </a:xfrm>
          <a:custGeom>
            <a:avLst/>
            <a:gdLst/>
            <a:ahLst/>
            <a:cxnLst/>
            <a:rect l="l" t="t" r="r" b="b"/>
            <a:pathLst>
              <a:path w="3461816" h="6410771">
                <a:moveTo>
                  <a:pt x="0" y="0"/>
                </a:moveTo>
                <a:lnTo>
                  <a:pt x="3461817" y="0"/>
                </a:lnTo>
                <a:lnTo>
                  <a:pt x="3461817" y="6410771"/>
                </a:lnTo>
                <a:lnTo>
                  <a:pt x="0" y="64107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925227" y="4473929"/>
            <a:ext cx="4334073" cy="5667020"/>
          </a:xfrm>
          <a:custGeom>
            <a:avLst/>
            <a:gdLst/>
            <a:ahLst/>
            <a:cxnLst/>
            <a:rect l="l" t="t" r="r" b="b"/>
            <a:pathLst>
              <a:path w="4334073" h="5667020">
                <a:moveTo>
                  <a:pt x="0" y="0"/>
                </a:moveTo>
                <a:lnTo>
                  <a:pt x="4334073" y="0"/>
                </a:lnTo>
                <a:lnTo>
                  <a:pt x="4334073" y="5667019"/>
                </a:lnTo>
                <a:lnTo>
                  <a:pt x="0" y="566701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2809994" y="-47358"/>
            <a:ext cx="12668012" cy="1790167"/>
          </a:xfrm>
          <a:prstGeom prst="rect">
            <a:avLst/>
          </a:prstGeom>
        </p:spPr>
        <p:txBody>
          <a:bodyPr lIns="0" tIns="0" rIns="0" bIns="0" rtlCol="0" anchor="t">
            <a:spAutoFit/>
          </a:bodyPr>
          <a:lstStyle/>
          <a:p>
            <a:pPr algn="ctr">
              <a:lnSpc>
                <a:spcPts val="13154"/>
              </a:lnSpc>
            </a:pPr>
            <a:r>
              <a:rPr lang="en-US" sz="9396">
                <a:solidFill>
                  <a:srgbClr val="000000"/>
                </a:solidFill>
                <a:latin typeface="Times New Roman Bold"/>
              </a:rPr>
              <a:t>BEZPIECZNI W SIECI</a:t>
            </a:r>
          </a:p>
        </p:txBody>
      </p:sp>
      <p:sp>
        <p:nvSpPr>
          <p:cNvPr id="6" name="TextBox 6"/>
          <p:cNvSpPr txBox="1"/>
          <p:nvPr/>
        </p:nvSpPr>
        <p:spPr>
          <a:xfrm>
            <a:off x="4587605" y="1388181"/>
            <a:ext cx="9112789" cy="967039"/>
          </a:xfrm>
          <a:prstGeom prst="rect">
            <a:avLst/>
          </a:prstGeom>
        </p:spPr>
        <p:txBody>
          <a:bodyPr lIns="0" tIns="0" rIns="0" bIns="0" rtlCol="0" anchor="t">
            <a:spAutoFit/>
          </a:bodyPr>
          <a:lstStyle/>
          <a:p>
            <a:pPr algn="ctr">
              <a:lnSpc>
                <a:spcPts val="7073"/>
              </a:lnSpc>
              <a:spcBef>
                <a:spcPct val="0"/>
              </a:spcBef>
            </a:pPr>
            <a:r>
              <a:rPr lang="en-US" sz="5052">
                <a:solidFill>
                  <a:srgbClr val="000000"/>
                </a:solidFill>
                <a:latin typeface="Times New Roman Bold"/>
              </a:rPr>
              <a:t>Dzień Bezpiecznego Internetu </a:t>
            </a:r>
          </a:p>
        </p:txBody>
      </p:sp>
      <p:sp>
        <p:nvSpPr>
          <p:cNvPr id="7" name="TextBox 7"/>
          <p:cNvSpPr txBox="1"/>
          <p:nvPr/>
        </p:nvSpPr>
        <p:spPr>
          <a:xfrm>
            <a:off x="6986571" y="5854685"/>
            <a:ext cx="4314859" cy="1415224"/>
          </a:xfrm>
          <a:prstGeom prst="rect">
            <a:avLst/>
          </a:prstGeom>
        </p:spPr>
        <p:txBody>
          <a:bodyPr lIns="0" tIns="0" rIns="0" bIns="0" rtlCol="0" anchor="t">
            <a:spAutoFit/>
          </a:bodyPr>
          <a:lstStyle/>
          <a:p>
            <a:pPr algn="ctr">
              <a:lnSpc>
                <a:spcPts val="10475"/>
              </a:lnSpc>
              <a:spcBef>
                <a:spcPct val="0"/>
              </a:spcBef>
            </a:pPr>
            <a:r>
              <a:rPr lang="en-US" sz="7482">
                <a:solidFill>
                  <a:srgbClr val="000000"/>
                </a:solidFill>
                <a:latin typeface="Times New Roman Bold"/>
              </a:rPr>
              <a:t>06.02.2024</a:t>
            </a:r>
          </a:p>
        </p:txBody>
      </p:sp>
      <p:sp>
        <p:nvSpPr>
          <p:cNvPr id="8" name="TextBox 8"/>
          <p:cNvSpPr txBox="1"/>
          <p:nvPr/>
        </p:nvSpPr>
        <p:spPr>
          <a:xfrm>
            <a:off x="7430710" y="2507620"/>
            <a:ext cx="2953143" cy="1556904"/>
          </a:xfrm>
          <a:prstGeom prst="rect">
            <a:avLst/>
          </a:prstGeom>
        </p:spPr>
        <p:txBody>
          <a:bodyPr lIns="0" tIns="0" rIns="0" bIns="0" rtlCol="0" anchor="t">
            <a:spAutoFit/>
          </a:bodyPr>
          <a:lstStyle/>
          <a:p>
            <a:pPr algn="ctr">
              <a:lnSpc>
                <a:spcPts val="4036"/>
              </a:lnSpc>
            </a:pPr>
            <a:r>
              <a:rPr lang="en-US" sz="2883">
                <a:solidFill>
                  <a:srgbClr val="000000"/>
                </a:solidFill>
                <a:latin typeface="Times New Roman Bold"/>
              </a:rPr>
              <a:t>Julia Zimna</a:t>
            </a:r>
          </a:p>
          <a:p>
            <a:pPr algn="ctr">
              <a:lnSpc>
                <a:spcPts val="4036"/>
              </a:lnSpc>
            </a:pPr>
            <a:r>
              <a:rPr lang="en-US" sz="2883">
                <a:solidFill>
                  <a:srgbClr val="000000"/>
                </a:solidFill>
                <a:latin typeface="Times New Roman Bold"/>
              </a:rPr>
              <a:t>Angelika Werner</a:t>
            </a:r>
          </a:p>
          <a:p>
            <a:pPr algn="ctr">
              <a:lnSpc>
                <a:spcPts val="4036"/>
              </a:lnSpc>
              <a:spcBef>
                <a:spcPct val="0"/>
              </a:spcBef>
            </a:pPr>
            <a:r>
              <a:rPr lang="en-US" sz="2883">
                <a:solidFill>
                  <a:srgbClr val="000000"/>
                </a:solidFill>
                <a:latin typeface="Times New Roman Bold"/>
              </a:rPr>
              <a:t>kl. 3O3</a:t>
            </a:r>
          </a:p>
        </p:txBody>
      </p:sp>
    </p:spTree>
  </p:cSld>
  <p:clrMapOvr>
    <a:masterClrMapping/>
  </p:clrMapOvr>
  <p:transition>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526153" y="1483139"/>
          <a:ext cx="14490033" cy="8805554"/>
        </p:xfrm>
        <a:graphic>
          <a:graphicData uri="http://schemas.openxmlformats.org/drawingml/2006/table">
            <a:tbl>
              <a:tblPr/>
              <a:tblGrid>
                <a:gridCol w="4709403"/>
                <a:gridCol w="5483022"/>
                <a:gridCol w="4297608"/>
              </a:tblGrid>
              <a:tr h="1858654">
                <a:tc>
                  <a:txBody>
                    <a:bodyPr/>
                    <a:lstStyle/>
                    <a:p>
                      <a:pPr algn="ctr">
                        <a:lnSpc>
                          <a:spcPts val="3499"/>
                        </a:lnSpc>
                        <a:defRPr/>
                      </a:pPr>
                      <a:r>
                        <a:rPr lang="en-US" sz="2499">
                          <a:solidFill>
                            <a:srgbClr val="000000"/>
                          </a:solidFill>
                          <a:latin typeface="Times New Roman Bold"/>
                        </a:rPr>
                        <a:t>Kampanie phishingowe wykorzystujące wizerunek banków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Kampanie fałszywych SMS-ów PGE/InPost/Blik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Fałszywe panele logowania Facebook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6945206">
                <a:tc>
                  <a:txBody>
                    <a:bodyPr/>
                    <a:lstStyle/>
                    <a:p>
                      <a:pPr algn="ctr">
                        <a:lnSpc>
                          <a:spcPts val="3079"/>
                        </a:lnSpc>
                        <a:defRPr/>
                      </a:pPr>
                      <a:r>
                        <a:rPr lang="en-US" sz="2199" u="sng">
                          <a:solidFill>
                            <a:srgbClr val="F60000"/>
                          </a:solidFill>
                          <a:latin typeface="Times New Roman Bold"/>
                        </a:rPr>
                        <a:t>NARAŻENI</a:t>
                      </a:r>
                      <a:r>
                        <a:rPr lang="en-US" sz="2199">
                          <a:solidFill>
                            <a:srgbClr val="000000"/>
                          </a:solidFill>
                          <a:latin typeface="Times New Roman"/>
                        </a:rPr>
                        <a:t>: Klienci banków</a:t>
                      </a:r>
                      <a:endParaRPr lang="en-US" sz="1100"/>
                    </a:p>
                    <a:p>
                      <a:pPr algn="ctr">
                        <a:lnSpc>
                          <a:spcPts val="3079"/>
                        </a:lnSpc>
                      </a:pPr>
                      <a:r>
                        <a:rPr lang="en-US" sz="2199" u="sng">
                          <a:solidFill>
                            <a:srgbClr val="F60000"/>
                          </a:solidFill>
                          <a:latin typeface="Times New Roman Bold"/>
                        </a:rPr>
                        <a:t>MIEJSCE ATAKU:</a:t>
                      </a:r>
                      <a:r>
                        <a:rPr lang="en-US" sz="2199">
                          <a:solidFill>
                            <a:srgbClr val="000000"/>
                          </a:solidFill>
                          <a:latin typeface="Times New Roman"/>
                        </a:rPr>
                        <a:t> Wiadomości email ,SMS, portale społecznościowe</a:t>
                      </a:r>
                    </a:p>
                    <a:p>
                      <a:pPr algn="ctr">
                        <a:lnSpc>
                          <a:spcPts val="3079"/>
                        </a:lnSpc>
                      </a:pPr>
                      <a:r>
                        <a:rPr lang="en-US" sz="2199" u="sng">
                          <a:solidFill>
                            <a:srgbClr val="F60000"/>
                          </a:solidFill>
                          <a:latin typeface="Times New Roman Bold"/>
                        </a:rPr>
                        <a:t>POTENCJALNE SKUTKI:</a:t>
                      </a:r>
                      <a:r>
                        <a:rPr lang="en-US" sz="2199">
                          <a:solidFill>
                            <a:srgbClr val="000000"/>
                          </a:solidFill>
                          <a:latin typeface="Times New Roman"/>
                        </a:rPr>
                        <a:t> utrata pieniędzy i kontroli nad kontem bankowym</a:t>
                      </a:r>
                    </a:p>
                    <a:p>
                      <a:pPr algn="ctr">
                        <a:lnSpc>
                          <a:spcPts val="3079"/>
                        </a:lnSpc>
                      </a:pPr>
                      <a:endParaRPr/>
                    </a:p>
                    <a:p>
                      <a:pPr algn="ctr">
                        <a:lnSpc>
                          <a:spcPts val="3359"/>
                        </a:lnSpc>
                      </a:pPr>
                      <a:r>
                        <a:rPr lang="en-US" sz="2399">
                          <a:solidFill>
                            <a:srgbClr val="000000"/>
                          </a:solidFill>
                          <a:latin typeface="Times New Roman"/>
                        </a:rPr>
                        <a:t>Oszuści wysyłając na np. naszego maila wiadomość dodają FAŁSZYWY link, który jest zawirusowany. Aktywacja go grozi utratą konta bankowego a szczególnie tego co jest w środku, czyli pieniędzy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219"/>
                        </a:lnSpc>
                        <a:defRPr/>
                      </a:pPr>
                      <a:r>
                        <a:rPr lang="en-US" sz="2299" u="sng">
                          <a:solidFill>
                            <a:srgbClr val="F60000"/>
                          </a:solidFill>
                          <a:latin typeface="Times New Roman Bold"/>
                        </a:rPr>
                        <a:t>NARAŻENI</a:t>
                      </a:r>
                      <a:r>
                        <a:rPr lang="en-US" sz="2299">
                          <a:solidFill>
                            <a:srgbClr val="000000"/>
                          </a:solidFill>
                          <a:latin typeface="Times New Roman"/>
                        </a:rPr>
                        <a:t>: Klienci firm PGE, Inpost, Blik</a:t>
                      </a:r>
                      <a:endParaRPr lang="en-US" sz="1100"/>
                    </a:p>
                    <a:p>
                      <a:pPr algn="ctr">
                        <a:lnSpc>
                          <a:spcPts val="3219"/>
                        </a:lnSpc>
                      </a:pPr>
                      <a:r>
                        <a:rPr lang="en-US" sz="2299" u="sng">
                          <a:solidFill>
                            <a:srgbClr val="F60000"/>
                          </a:solidFill>
                          <a:latin typeface="Times New Roman Bold"/>
                        </a:rPr>
                        <a:t>MIEJSCE ATAKU</a:t>
                      </a:r>
                      <a:r>
                        <a:rPr lang="en-US" sz="2299">
                          <a:solidFill>
                            <a:srgbClr val="000000"/>
                          </a:solidFill>
                          <a:latin typeface="Times New Roman"/>
                        </a:rPr>
                        <a:t>: SMS</a:t>
                      </a:r>
                    </a:p>
                    <a:p>
                      <a:pPr algn="ctr">
                        <a:lnSpc>
                          <a:spcPts val="3219"/>
                        </a:lnSpc>
                      </a:pPr>
                      <a:r>
                        <a:rPr lang="en-US" sz="2299" u="sng">
                          <a:solidFill>
                            <a:srgbClr val="F60000"/>
                          </a:solidFill>
                          <a:latin typeface="Times New Roman Bold"/>
                        </a:rPr>
                        <a:t>POTENCJALNE SKUTKI</a:t>
                      </a:r>
                      <a:r>
                        <a:rPr lang="en-US" sz="2299">
                          <a:solidFill>
                            <a:srgbClr val="000000"/>
                          </a:solidFill>
                          <a:latin typeface="Times New Roman"/>
                        </a:rPr>
                        <a:t>: Utrata pieniędzy i kontroli nad kontem bankowym</a:t>
                      </a:r>
                    </a:p>
                    <a:p>
                      <a:pPr algn="ctr">
                        <a:lnSpc>
                          <a:spcPts val="3499"/>
                        </a:lnSpc>
                      </a:pPr>
                      <a:r>
                        <a:rPr lang="en-US" sz="2499">
                          <a:solidFill>
                            <a:srgbClr val="000000"/>
                          </a:solidFill>
                          <a:latin typeface="Times New Roman"/>
                        </a:rPr>
                        <a:t>Oszuści wysyłają do nas informację o wymaganej płatności (oczywiście fałszywej paczki). Dodają do tego zawirusowany link, który po jego aktywacji przekierowywuje nas na fałszywą stronę płatności. Tam po podaniu danych wrażliwych dochodzi do kradzieży pieniędzy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u="sng">
                          <a:solidFill>
                            <a:srgbClr val="F60000"/>
                          </a:solidFill>
                          <a:latin typeface="Times New Roman Bold"/>
                        </a:rPr>
                        <a:t>NARAŻENI</a:t>
                      </a:r>
                      <a:r>
                        <a:rPr lang="en-US" sz="2199">
                          <a:solidFill>
                            <a:srgbClr val="000000"/>
                          </a:solidFill>
                          <a:latin typeface="Times New Roman"/>
                        </a:rPr>
                        <a:t>: użytkownicy portalu Facebook</a:t>
                      </a:r>
                      <a:endParaRPr lang="en-US" sz="1100"/>
                    </a:p>
                    <a:p>
                      <a:pPr algn="ctr">
                        <a:lnSpc>
                          <a:spcPts val="3079"/>
                        </a:lnSpc>
                      </a:pPr>
                      <a:r>
                        <a:rPr lang="en-US" sz="2199" u="sng">
                          <a:solidFill>
                            <a:srgbClr val="F60000"/>
                          </a:solidFill>
                          <a:latin typeface="Times New Roman Bold"/>
                        </a:rPr>
                        <a:t>MIEJSCE ATAKU:</a:t>
                      </a:r>
                      <a:r>
                        <a:rPr lang="en-US" sz="2199">
                          <a:solidFill>
                            <a:srgbClr val="000000"/>
                          </a:solidFill>
                          <a:latin typeface="Times New Roman"/>
                        </a:rPr>
                        <a:t> Wiadomości, wpisy</a:t>
                      </a:r>
                    </a:p>
                    <a:p>
                      <a:pPr algn="ctr">
                        <a:lnSpc>
                          <a:spcPts val="3079"/>
                        </a:lnSpc>
                      </a:pPr>
                      <a:r>
                        <a:rPr lang="en-US" sz="2199" u="sng">
                          <a:solidFill>
                            <a:srgbClr val="F60000"/>
                          </a:solidFill>
                          <a:latin typeface="Times New Roman Bold"/>
                        </a:rPr>
                        <a:t>POTENCJALNE SKUTKI:</a:t>
                      </a:r>
                      <a:r>
                        <a:rPr lang="en-US" sz="2199">
                          <a:solidFill>
                            <a:srgbClr val="000000"/>
                          </a:solidFill>
                          <a:latin typeface="Times New Roman"/>
                        </a:rPr>
                        <a:t> Utrata dostępu do konta, wykorzystania konta do dalszego oszustwa</a:t>
                      </a:r>
                    </a:p>
                    <a:p>
                      <a:pPr algn="ctr">
                        <a:lnSpc>
                          <a:spcPts val="3079"/>
                        </a:lnSpc>
                      </a:pPr>
                      <a:endParaRPr/>
                    </a:p>
                    <a:p>
                      <a:pPr algn="ctr">
                        <a:lnSpc>
                          <a:spcPts val="3359"/>
                        </a:lnSpc>
                      </a:pPr>
                      <a:r>
                        <a:rPr lang="en-US" sz="2399">
                          <a:solidFill>
                            <a:srgbClr val="000000"/>
                          </a:solidFill>
                          <a:latin typeface="Times New Roman"/>
                        </a:rPr>
                        <a:t>Oszuści zachęcają nas do wejścia w podany link, który po aktywacji prowadzi nas na fałszywe stronę z logowaniem. Tam dochodzi do kradzieży danych logowania i przejęcia konta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3" name="TextBox 3"/>
          <p:cNvSpPr txBox="1"/>
          <p:nvPr/>
        </p:nvSpPr>
        <p:spPr>
          <a:xfrm>
            <a:off x="3183736" y="5363"/>
            <a:ext cx="11558748" cy="1477776"/>
          </a:xfrm>
          <a:prstGeom prst="rect">
            <a:avLst/>
          </a:prstGeom>
        </p:spPr>
        <p:txBody>
          <a:bodyPr lIns="0" tIns="0" rIns="0" bIns="0" rtlCol="0" anchor="t">
            <a:spAutoFit/>
          </a:bodyPr>
          <a:lstStyle/>
          <a:p>
            <a:pPr algn="ctr">
              <a:lnSpc>
                <a:spcPts val="5600"/>
              </a:lnSpc>
            </a:pPr>
            <a:r>
              <a:rPr lang="en-US" sz="4000">
                <a:solidFill>
                  <a:srgbClr val="000000"/>
                </a:solidFill>
                <a:latin typeface="Times New Roman Bold"/>
              </a:rPr>
              <a:t>TOP 3 NAJPOPULARNIEJSZE PRZESTĘPSTWA INTERNETOWE</a:t>
            </a:r>
          </a:p>
        </p:txBody>
      </p:sp>
    </p:spTree>
  </p:cSld>
  <p:clrMapOvr>
    <a:masterClrMapping/>
  </p:clrMapOvr>
  <p:transition>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TextBox 2"/>
          <p:cNvSpPr txBox="1"/>
          <p:nvPr/>
        </p:nvSpPr>
        <p:spPr>
          <a:xfrm>
            <a:off x="4050058" y="-20621"/>
            <a:ext cx="10187885" cy="1049321"/>
          </a:xfrm>
          <a:prstGeom prst="rect">
            <a:avLst/>
          </a:prstGeom>
        </p:spPr>
        <p:txBody>
          <a:bodyPr lIns="0" tIns="0" rIns="0" bIns="0" rtlCol="0" anchor="t">
            <a:spAutoFit/>
          </a:bodyPr>
          <a:lstStyle/>
          <a:p>
            <a:pPr algn="ctr">
              <a:lnSpc>
                <a:spcPts val="7658"/>
              </a:lnSpc>
            </a:pPr>
            <a:r>
              <a:rPr lang="en-US" sz="5470">
                <a:solidFill>
                  <a:srgbClr val="000000"/>
                </a:solidFill>
                <a:latin typeface="Times New Roman Bold"/>
              </a:rPr>
              <a:t>A co jak wejdziemy głębiej...</a:t>
            </a:r>
          </a:p>
        </p:txBody>
      </p:sp>
      <p:sp>
        <p:nvSpPr>
          <p:cNvPr id="3" name="TextBox 3"/>
          <p:cNvSpPr txBox="1"/>
          <p:nvPr/>
        </p:nvSpPr>
        <p:spPr>
          <a:xfrm>
            <a:off x="4395788" y="1090915"/>
            <a:ext cx="8437887" cy="792323"/>
          </a:xfrm>
          <a:prstGeom prst="rect">
            <a:avLst/>
          </a:prstGeom>
        </p:spPr>
        <p:txBody>
          <a:bodyPr lIns="0" tIns="0" rIns="0" bIns="0" rtlCol="0" anchor="t">
            <a:spAutoFit/>
          </a:bodyPr>
          <a:lstStyle/>
          <a:p>
            <a:pPr algn="ctr">
              <a:lnSpc>
                <a:spcPts val="5800"/>
              </a:lnSpc>
              <a:spcBef>
                <a:spcPct val="0"/>
              </a:spcBef>
            </a:pPr>
            <a:r>
              <a:rPr lang="en-US" sz="4143">
                <a:solidFill>
                  <a:srgbClr val="000000"/>
                </a:solidFill>
                <a:latin typeface="Times New Roman Bold"/>
              </a:rPr>
              <a:t>poznajmy Dark Web i Deep Web</a:t>
            </a:r>
          </a:p>
        </p:txBody>
      </p:sp>
      <p:sp>
        <p:nvSpPr>
          <p:cNvPr id="4" name="TextBox 4"/>
          <p:cNvSpPr txBox="1"/>
          <p:nvPr/>
        </p:nvSpPr>
        <p:spPr>
          <a:xfrm>
            <a:off x="1666654" y="1872900"/>
            <a:ext cx="6181946" cy="1489804"/>
          </a:xfrm>
          <a:prstGeom prst="rect">
            <a:avLst/>
          </a:prstGeom>
        </p:spPr>
        <p:txBody>
          <a:bodyPr lIns="0" tIns="0" rIns="0" bIns="0" rtlCol="0" anchor="t">
            <a:spAutoFit/>
          </a:bodyPr>
          <a:lstStyle/>
          <a:p>
            <a:pPr algn="ctr">
              <a:lnSpc>
                <a:spcPts val="11071"/>
              </a:lnSpc>
              <a:spcBef>
                <a:spcPct val="0"/>
              </a:spcBef>
            </a:pPr>
            <a:r>
              <a:rPr lang="en-US" sz="7908">
                <a:solidFill>
                  <a:srgbClr val="000000"/>
                </a:solidFill>
                <a:latin typeface="Times New Roman Bold"/>
              </a:rPr>
              <a:t>DARK WEB</a:t>
            </a:r>
          </a:p>
        </p:txBody>
      </p:sp>
      <p:sp>
        <p:nvSpPr>
          <p:cNvPr id="5" name="TextBox 5"/>
          <p:cNvSpPr txBox="1"/>
          <p:nvPr/>
        </p:nvSpPr>
        <p:spPr>
          <a:xfrm>
            <a:off x="273353" y="3133163"/>
            <a:ext cx="8615845" cy="9080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imes New Roman Bold"/>
              </a:rPr>
              <a:t>“ciemna sieć” a szerzej mówiąc ukryta część zasobów Internetu, którą można przeglądać dzięki specjalnemu oprogramowaniu</a:t>
            </a:r>
          </a:p>
        </p:txBody>
      </p:sp>
      <p:sp>
        <p:nvSpPr>
          <p:cNvPr id="6" name="TextBox 6"/>
          <p:cNvSpPr txBox="1"/>
          <p:nvPr/>
        </p:nvSpPr>
        <p:spPr>
          <a:xfrm>
            <a:off x="928802" y="4012638"/>
            <a:ext cx="7304948" cy="134620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imes New Roman Bold"/>
              </a:rPr>
              <a:t>Dostęp do tej części Internetu jest dostępny dzięki sieci “Darknet” oraz specjalnej przeglądarki np. DuckDuckGo czy Tor</a:t>
            </a:r>
          </a:p>
        </p:txBody>
      </p:sp>
      <p:sp>
        <p:nvSpPr>
          <p:cNvPr id="7" name="TextBox 7"/>
          <p:cNvSpPr txBox="1"/>
          <p:nvPr/>
        </p:nvSpPr>
        <p:spPr>
          <a:xfrm>
            <a:off x="249714" y="5330263"/>
            <a:ext cx="8615845" cy="222250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imes New Roman Bold"/>
              </a:rPr>
              <a:t>W Darkwebie znajdziemy głównie treści nielegalne. Są to różnego rodzaju treści pornograficzne, drastyczne, sadystyczne czy brutalne. Znajdziemy tam przedmioty pochodzące z przestępstw, płatnych zabójców, hackerów czy działalność polityczna działającą niezgodnie z prawem</a:t>
            </a:r>
          </a:p>
        </p:txBody>
      </p:sp>
      <p:sp>
        <p:nvSpPr>
          <p:cNvPr id="8" name="TextBox 8"/>
          <p:cNvSpPr txBox="1"/>
          <p:nvPr/>
        </p:nvSpPr>
        <p:spPr>
          <a:xfrm>
            <a:off x="400829" y="7486088"/>
            <a:ext cx="8313615" cy="2520114"/>
          </a:xfrm>
          <a:prstGeom prst="rect">
            <a:avLst/>
          </a:prstGeom>
        </p:spPr>
        <p:txBody>
          <a:bodyPr lIns="0" tIns="0" rIns="0" bIns="0" rtlCol="0" anchor="t">
            <a:spAutoFit/>
          </a:bodyPr>
          <a:lstStyle/>
          <a:p>
            <a:pPr algn="ctr">
              <a:lnSpc>
                <a:spcPts val="4946"/>
              </a:lnSpc>
              <a:spcBef>
                <a:spcPct val="0"/>
              </a:spcBef>
            </a:pPr>
            <a:r>
              <a:rPr lang="en-US" sz="3532" u="sng">
                <a:solidFill>
                  <a:srgbClr val="F60000"/>
                </a:solidFill>
                <a:latin typeface="Times New Roman Bold"/>
              </a:rPr>
              <a:t>TA CZĘŚĆ INTERNETU JEST NADZOROWANA PRZEZ WYDZIAŁ DO WALKI Z CYBERPRZESTĘPCZOŚCIĄ</a:t>
            </a:r>
          </a:p>
        </p:txBody>
      </p:sp>
      <p:sp>
        <p:nvSpPr>
          <p:cNvPr id="9" name="TextBox 9"/>
          <p:cNvSpPr txBox="1"/>
          <p:nvPr/>
        </p:nvSpPr>
        <p:spPr>
          <a:xfrm>
            <a:off x="10439400" y="1832355"/>
            <a:ext cx="6289477" cy="1530349"/>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Times New Roman Bold"/>
              </a:rPr>
              <a:t>DEEP WEB</a:t>
            </a:r>
          </a:p>
        </p:txBody>
      </p:sp>
      <p:sp>
        <p:nvSpPr>
          <p:cNvPr id="10" name="AutoShape 10"/>
          <p:cNvSpPr/>
          <p:nvPr/>
        </p:nvSpPr>
        <p:spPr>
          <a:xfrm flipV="1">
            <a:off x="9163050" y="2177700"/>
            <a:ext cx="0" cy="8389620"/>
          </a:xfrm>
          <a:prstGeom prst="line">
            <a:avLst/>
          </a:prstGeom>
          <a:ln w="38100" cap="flat">
            <a:solidFill>
              <a:srgbClr val="000000"/>
            </a:solidFill>
            <a:prstDash val="solid"/>
            <a:headEnd type="none" w="sm" len="sm"/>
            <a:tailEnd type="none" w="sm" len="sm"/>
          </a:ln>
        </p:spPr>
      </p:sp>
      <p:sp>
        <p:nvSpPr>
          <p:cNvPr id="11" name="AutoShape 11"/>
          <p:cNvSpPr/>
          <p:nvPr/>
        </p:nvSpPr>
        <p:spPr>
          <a:xfrm>
            <a:off x="-155890" y="2108580"/>
            <a:ext cx="18443871" cy="19050"/>
          </a:xfrm>
          <a:prstGeom prst="line">
            <a:avLst/>
          </a:prstGeom>
          <a:ln w="38100" cap="flat">
            <a:solidFill>
              <a:srgbClr val="000000"/>
            </a:solidFill>
            <a:prstDash val="solid"/>
            <a:headEnd type="none" w="sm" len="sm"/>
            <a:tailEnd type="none" w="sm" len="sm"/>
          </a:ln>
        </p:spPr>
      </p:sp>
      <p:sp>
        <p:nvSpPr>
          <p:cNvPr id="12" name="TextBox 12"/>
          <p:cNvSpPr txBox="1"/>
          <p:nvPr/>
        </p:nvSpPr>
        <p:spPr>
          <a:xfrm>
            <a:off x="9549185" y="3539399"/>
            <a:ext cx="8069907" cy="2519680"/>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Times New Roman Bold"/>
              </a:rPr>
              <a:t>z ang. hidden web. Pojęcie określa niewidzialną sieć, która nie jest indeksowana przez zwykłe przeglądarki. Dotarcie do tej części Internetu wymaga “podążania za hiperłączami”. Około 14 tysięcy stron należy do rosyjskiej ukrytej sieci</a:t>
            </a:r>
          </a:p>
        </p:txBody>
      </p:sp>
      <p:sp>
        <p:nvSpPr>
          <p:cNvPr id="13" name="TextBox 13"/>
          <p:cNvSpPr txBox="1"/>
          <p:nvPr/>
        </p:nvSpPr>
        <p:spPr>
          <a:xfrm>
            <a:off x="9979223" y="6235773"/>
            <a:ext cx="7280077" cy="2519680"/>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Times New Roman Bold"/>
              </a:rPr>
              <a:t>W Deepweb znajdziemy głównie strony zablokowane dla robotów wyszukiwarek internetowych, bazy danych, dokumenty rządowe, DARK WEB, dostęp do bankowości internetowej i wiele innych. </a:t>
            </a:r>
          </a:p>
        </p:txBody>
      </p:sp>
    </p:spTree>
  </p:cSld>
  <p:clrMapOvr>
    <a:masterClrMapping/>
  </p:clrMapOvr>
  <p:transition>
    <p:spli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Freeform 2"/>
          <p:cNvSpPr/>
          <p:nvPr/>
        </p:nvSpPr>
        <p:spPr>
          <a:xfrm>
            <a:off x="2197784" y="0"/>
            <a:ext cx="13892431" cy="10401604"/>
          </a:xfrm>
          <a:custGeom>
            <a:avLst/>
            <a:gdLst/>
            <a:ahLst/>
            <a:cxnLst/>
            <a:rect l="l" t="t" r="r" b="b"/>
            <a:pathLst>
              <a:path w="13892431" h="10401604">
                <a:moveTo>
                  <a:pt x="0" y="0"/>
                </a:moveTo>
                <a:lnTo>
                  <a:pt x="13892432" y="0"/>
                </a:lnTo>
                <a:lnTo>
                  <a:pt x="13892432" y="10401604"/>
                </a:lnTo>
                <a:lnTo>
                  <a:pt x="0" y="10401604"/>
                </a:lnTo>
                <a:lnTo>
                  <a:pt x="0" y="0"/>
                </a:lnTo>
                <a:close/>
              </a:path>
            </a:pathLst>
          </a:custGeom>
          <a:blipFill>
            <a:blip r:embed="rId2"/>
            <a:stretch>
              <a:fillRect/>
            </a:stretch>
          </a:blipFill>
        </p:spPr>
      </p:sp>
      <p:sp>
        <p:nvSpPr>
          <p:cNvPr id="3" name="TextBox 3"/>
          <p:cNvSpPr txBox="1"/>
          <p:nvPr/>
        </p:nvSpPr>
        <p:spPr>
          <a:xfrm>
            <a:off x="12884103" y="154283"/>
            <a:ext cx="5403897" cy="874417"/>
          </a:xfrm>
          <a:prstGeom prst="rect">
            <a:avLst/>
          </a:prstGeom>
        </p:spPr>
        <p:txBody>
          <a:bodyPr lIns="0" tIns="0" rIns="0" bIns="0" rtlCol="0" anchor="t">
            <a:spAutoFit/>
          </a:bodyPr>
          <a:lstStyle/>
          <a:p>
            <a:pPr algn="ctr">
              <a:lnSpc>
                <a:spcPts val="3314"/>
              </a:lnSpc>
              <a:spcBef>
                <a:spcPct val="0"/>
              </a:spcBef>
            </a:pPr>
            <a:r>
              <a:rPr lang="en-US" sz="2367">
                <a:solidFill>
                  <a:srgbClr val="000000"/>
                </a:solidFill>
                <a:latin typeface="Times New Roman Bold"/>
              </a:rPr>
              <a:t>źródło: </a:t>
            </a:r>
            <a:r>
              <a:rPr lang="en-US" sz="2367" u="sng">
                <a:solidFill>
                  <a:srgbClr val="000000"/>
                </a:solidFill>
                <a:latin typeface="Times New Roman Bold"/>
                <a:hlinkClick r:id="rId3" tooltip="https://resilia.pl/blog/dark-web-dark-web-darknet-informacje/"/>
              </a:rPr>
              <a:t>https://resilia.pl/blog/dark-web-dark-web-darknet-informacje/</a:t>
            </a:r>
          </a:p>
        </p:txBody>
      </p:sp>
    </p:spTree>
  </p:cSld>
  <p:clrMapOvr>
    <a:masterClrMapping/>
  </p:clrMapOvr>
  <p:transition>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Freeform 2"/>
          <p:cNvSpPr/>
          <p:nvPr/>
        </p:nvSpPr>
        <p:spPr>
          <a:xfrm>
            <a:off x="1306856" y="1028700"/>
            <a:ext cx="15674287" cy="8724020"/>
          </a:xfrm>
          <a:custGeom>
            <a:avLst/>
            <a:gdLst/>
            <a:ahLst/>
            <a:cxnLst/>
            <a:rect l="l" t="t" r="r" b="b"/>
            <a:pathLst>
              <a:path w="15674287" h="8724020">
                <a:moveTo>
                  <a:pt x="0" y="0"/>
                </a:moveTo>
                <a:lnTo>
                  <a:pt x="15674288" y="0"/>
                </a:lnTo>
                <a:lnTo>
                  <a:pt x="15674288" y="8724020"/>
                </a:lnTo>
                <a:lnTo>
                  <a:pt x="0" y="8724020"/>
                </a:lnTo>
                <a:lnTo>
                  <a:pt x="0" y="0"/>
                </a:lnTo>
                <a:close/>
              </a:path>
            </a:pathLst>
          </a:custGeom>
          <a:blipFill>
            <a:blip r:embed="rId2"/>
            <a:stretch>
              <a:fillRect t="-1650"/>
            </a:stretch>
          </a:blipFill>
        </p:spPr>
      </p:sp>
      <p:sp>
        <p:nvSpPr>
          <p:cNvPr id="3" name="TextBox 3"/>
          <p:cNvSpPr txBox="1"/>
          <p:nvPr/>
        </p:nvSpPr>
        <p:spPr>
          <a:xfrm>
            <a:off x="750544" y="162282"/>
            <a:ext cx="16230600" cy="866418"/>
          </a:xfrm>
          <a:prstGeom prst="rect">
            <a:avLst/>
          </a:prstGeom>
        </p:spPr>
        <p:txBody>
          <a:bodyPr lIns="0" tIns="0" rIns="0" bIns="0" rtlCol="0" anchor="t">
            <a:spAutoFit/>
          </a:bodyPr>
          <a:lstStyle/>
          <a:p>
            <a:pPr algn="ctr">
              <a:lnSpc>
                <a:spcPts val="6404"/>
              </a:lnSpc>
              <a:spcBef>
                <a:spcPct val="0"/>
              </a:spcBef>
            </a:pPr>
            <a:r>
              <a:rPr lang="en-US" sz="4574" u="sng">
                <a:solidFill>
                  <a:srgbClr val="000000"/>
                </a:solidFill>
                <a:latin typeface="Times New Roman Bold"/>
              </a:rPr>
              <a:t>Dane dotyczące obrotu przedmiotami i materiałami w Darknecie</a:t>
            </a:r>
          </a:p>
        </p:txBody>
      </p:sp>
      <p:sp>
        <p:nvSpPr>
          <p:cNvPr id="4" name="TextBox 4"/>
          <p:cNvSpPr txBox="1"/>
          <p:nvPr/>
        </p:nvSpPr>
        <p:spPr>
          <a:xfrm>
            <a:off x="11445990" y="9657470"/>
            <a:ext cx="6647853" cy="445239"/>
          </a:xfrm>
          <a:prstGeom prst="rect">
            <a:avLst/>
          </a:prstGeom>
        </p:spPr>
        <p:txBody>
          <a:bodyPr lIns="0" tIns="0" rIns="0" bIns="0" rtlCol="0" anchor="t">
            <a:spAutoFit/>
          </a:bodyPr>
          <a:lstStyle/>
          <a:p>
            <a:pPr algn="ctr">
              <a:lnSpc>
                <a:spcPts val="3269"/>
              </a:lnSpc>
              <a:spcBef>
                <a:spcPct val="0"/>
              </a:spcBef>
            </a:pPr>
            <a:r>
              <a:rPr lang="en-US" sz="2335">
                <a:solidFill>
                  <a:srgbClr val="000000"/>
                </a:solidFill>
                <a:latin typeface="Times New Roman Bold"/>
              </a:rPr>
              <a:t>źródło: </a:t>
            </a:r>
            <a:r>
              <a:rPr lang="en-US" sz="2335" u="sng">
                <a:solidFill>
                  <a:srgbClr val="000000"/>
                </a:solidFill>
                <a:latin typeface="Times New Roman Bold"/>
                <a:hlinkClick r:id="rId3" tooltip="https://pl.wikipedia.org/wiki/Dark_web"/>
              </a:rPr>
              <a:t>https://pl.wikipedia.org/wiki/Dark_web</a:t>
            </a:r>
          </a:p>
        </p:txBody>
      </p:sp>
    </p:spTree>
  </p:cSld>
  <p:clrMapOvr>
    <a:masterClrMapping/>
  </p:clrMapOvr>
  <p:transition>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50000"/>
            </a:blip>
            <a:srcRect t="7812" b="7812"/>
            <a:stretch>
              <a:fillRect/>
            </a:stretch>
          </p:blipFill>
          <p:spPr>
            <a:xfrm>
              <a:off x="0" y="0"/>
              <a:ext cx="24384000" cy="13716000"/>
            </a:xfrm>
            <a:prstGeom prst="rect">
              <a:avLst/>
            </a:prstGeom>
          </p:spPr>
        </p:pic>
      </p:grpSp>
      <p:sp>
        <p:nvSpPr>
          <p:cNvPr id="4" name="TextBox 4"/>
          <p:cNvSpPr txBox="1"/>
          <p:nvPr/>
        </p:nvSpPr>
        <p:spPr>
          <a:xfrm>
            <a:off x="3243811" y="3869390"/>
            <a:ext cx="12095414" cy="1794364"/>
          </a:xfrm>
          <a:prstGeom prst="rect">
            <a:avLst/>
          </a:prstGeom>
        </p:spPr>
        <p:txBody>
          <a:bodyPr lIns="0" tIns="0" rIns="0" bIns="0" rtlCol="0" anchor="t">
            <a:spAutoFit/>
          </a:bodyPr>
          <a:lstStyle/>
          <a:p>
            <a:pPr algn="ctr">
              <a:lnSpc>
                <a:spcPts val="6501"/>
              </a:lnSpc>
            </a:pPr>
            <a:r>
              <a:rPr lang="en-US" sz="6192">
                <a:solidFill>
                  <a:srgbClr val="000000"/>
                </a:solidFill>
                <a:latin typeface="Times New Roman Bold"/>
              </a:rPr>
              <a:t>BĄDŹ MĄDRZEJSZY- NIE DAJ SIĘ OSZUSTOM </a:t>
            </a:r>
          </a:p>
        </p:txBody>
      </p:sp>
      <p:sp>
        <p:nvSpPr>
          <p:cNvPr id="5" name="TextBox 5"/>
          <p:cNvSpPr txBox="1"/>
          <p:nvPr/>
        </p:nvSpPr>
        <p:spPr>
          <a:xfrm>
            <a:off x="5679352" y="5897097"/>
            <a:ext cx="7224333" cy="662739"/>
          </a:xfrm>
          <a:prstGeom prst="rect">
            <a:avLst/>
          </a:prstGeom>
        </p:spPr>
        <p:txBody>
          <a:bodyPr lIns="0" tIns="0" rIns="0" bIns="0" rtlCol="0" anchor="t">
            <a:spAutoFit/>
          </a:bodyPr>
          <a:lstStyle/>
          <a:p>
            <a:pPr algn="ctr">
              <a:lnSpc>
                <a:spcPts val="4946"/>
              </a:lnSpc>
              <a:spcBef>
                <a:spcPct val="0"/>
              </a:spcBef>
            </a:pPr>
            <a:r>
              <a:rPr lang="en-US" sz="3532">
                <a:solidFill>
                  <a:srgbClr val="000000"/>
                </a:solidFill>
                <a:latin typeface="Times New Roman Bold"/>
              </a:rPr>
              <a:t>Profilaktyka i szybkie zapobieganie</a:t>
            </a:r>
          </a:p>
        </p:txBody>
      </p:sp>
    </p:spTree>
  </p:cSld>
  <p:clrMapOvr>
    <a:masterClrMapping/>
  </p:clrMapOvr>
  <p:transition>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316582" y="-1211897"/>
            <a:ext cx="9276171" cy="3689028"/>
            <a:chOff x="0" y="0"/>
            <a:chExt cx="2443107" cy="971596"/>
          </a:xfrm>
        </p:grpSpPr>
        <p:sp>
          <p:nvSpPr>
            <p:cNvPr id="3" name="Freeform 3"/>
            <p:cNvSpPr/>
            <p:nvPr/>
          </p:nvSpPr>
          <p:spPr>
            <a:xfrm>
              <a:off x="0" y="0"/>
              <a:ext cx="2443107" cy="971596"/>
            </a:xfrm>
            <a:custGeom>
              <a:avLst/>
              <a:gdLst/>
              <a:ahLst/>
              <a:cxnLst/>
              <a:rect l="l" t="t" r="r" b="b"/>
              <a:pathLst>
                <a:path w="2443107" h="971596">
                  <a:moveTo>
                    <a:pt x="42565" y="0"/>
                  </a:moveTo>
                  <a:lnTo>
                    <a:pt x="2400542" y="0"/>
                  </a:lnTo>
                  <a:cubicBezTo>
                    <a:pt x="2411831" y="0"/>
                    <a:pt x="2422657" y="4484"/>
                    <a:pt x="2430640" y="12467"/>
                  </a:cubicBezTo>
                  <a:cubicBezTo>
                    <a:pt x="2438622" y="20449"/>
                    <a:pt x="2443107" y="31276"/>
                    <a:pt x="2443107" y="42565"/>
                  </a:cubicBezTo>
                  <a:lnTo>
                    <a:pt x="2443107" y="929031"/>
                  </a:lnTo>
                  <a:cubicBezTo>
                    <a:pt x="2443107" y="952539"/>
                    <a:pt x="2424050" y="971596"/>
                    <a:pt x="2400542" y="971596"/>
                  </a:cubicBezTo>
                  <a:lnTo>
                    <a:pt x="42565" y="971596"/>
                  </a:lnTo>
                  <a:cubicBezTo>
                    <a:pt x="31276" y="971596"/>
                    <a:pt x="20449" y="967111"/>
                    <a:pt x="12467" y="959129"/>
                  </a:cubicBezTo>
                  <a:cubicBezTo>
                    <a:pt x="4484" y="951147"/>
                    <a:pt x="0" y="940320"/>
                    <a:pt x="0" y="929031"/>
                  </a:cubicBezTo>
                  <a:lnTo>
                    <a:pt x="0" y="42565"/>
                  </a:lnTo>
                  <a:cubicBezTo>
                    <a:pt x="0" y="31276"/>
                    <a:pt x="4484" y="20449"/>
                    <a:pt x="12467" y="12467"/>
                  </a:cubicBezTo>
                  <a:cubicBezTo>
                    <a:pt x="20449" y="4484"/>
                    <a:pt x="31276" y="0"/>
                    <a:pt x="42565" y="0"/>
                  </a:cubicBezTo>
                  <a:close/>
                </a:path>
              </a:pathLst>
            </a:custGeom>
            <a:solidFill>
              <a:srgbClr val="9AAEDD"/>
            </a:solidFill>
          </p:spPr>
        </p:sp>
        <p:sp>
          <p:nvSpPr>
            <p:cNvPr id="4" name="TextBox 4"/>
            <p:cNvSpPr txBox="1"/>
            <p:nvPr/>
          </p:nvSpPr>
          <p:spPr>
            <a:xfrm>
              <a:off x="0" y="-76200"/>
              <a:ext cx="2443107" cy="104779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450599" y="173503"/>
            <a:ext cx="1262582" cy="1710395"/>
          </a:xfrm>
          <a:custGeom>
            <a:avLst/>
            <a:gdLst/>
            <a:ahLst/>
            <a:cxnLst/>
            <a:rect l="l" t="t" r="r" b="b"/>
            <a:pathLst>
              <a:path w="1262582" h="1710395">
                <a:moveTo>
                  <a:pt x="0" y="0"/>
                </a:moveTo>
                <a:lnTo>
                  <a:pt x="1262583" y="0"/>
                </a:lnTo>
                <a:lnTo>
                  <a:pt x="1262583" y="1710394"/>
                </a:lnTo>
                <a:lnTo>
                  <a:pt x="0" y="17103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2561032" y="173503"/>
            <a:ext cx="1262582" cy="1710395"/>
          </a:xfrm>
          <a:custGeom>
            <a:avLst/>
            <a:gdLst/>
            <a:ahLst/>
            <a:cxnLst/>
            <a:rect l="l" t="t" r="r" b="b"/>
            <a:pathLst>
              <a:path w="1262582" h="1710395">
                <a:moveTo>
                  <a:pt x="0" y="0"/>
                </a:moveTo>
                <a:lnTo>
                  <a:pt x="1262582" y="0"/>
                </a:lnTo>
                <a:lnTo>
                  <a:pt x="1262582" y="1710394"/>
                </a:lnTo>
                <a:lnTo>
                  <a:pt x="0" y="17103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673367" y="173503"/>
            <a:ext cx="1262582" cy="1710395"/>
          </a:xfrm>
          <a:custGeom>
            <a:avLst/>
            <a:gdLst/>
            <a:ahLst/>
            <a:cxnLst/>
            <a:rect l="l" t="t" r="r" b="b"/>
            <a:pathLst>
              <a:path w="1262582" h="1710395">
                <a:moveTo>
                  <a:pt x="0" y="0"/>
                </a:moveTo>
                <a:lnTo>
                  <a:pt x="1262582" y="0"/>
                </a:lnTo>
                <a:lnTo>
                  <a:pt x="1262582" y="1710394"/>
                </a:lnTo>
                <a:lnTo>
                  <a:pt x="0" y="17103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3192323" y="1411489"/>
            <a:ext cx="1035315" cy="856723"/>
          </a:xfrm>
          <a:custGeom>
            <a:avLst/>
            <a:gdLst/>
            <a:ahLst/>
            <a:cxnLst/>
            <a:rect l="l" t="t" r="r" b="b"/>
            <a:pathLst>
              <a:path w="1035315" h="856723">
                <a:moveTo>
                  <a:pt x="0" y="0"/>
                </a:moveTo>
                <a:lnTo>
                  <a:pt x="1035315" y="0"/>
                </a:lnTo>
                <a:lnTo>
                  <a:pt x="1035315" y="856723"/>
                </a:lnTo>
                <a:lnTo>
                  <a:pt x="0" y="856723"/>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9" name="Freeform 9"/>
          <p:cNvSpPr/>
          <p:nvPr/>
        </p:nvSpPr>
        <p:spPr>
          <a:xfrm rot="1750603">
            <a:off x="15221181" y="1313992"/>
            <a:ext cx="2125426" cy="194993"/>
          </a:xfrm>
          <a:custGeom>
            <a:avLst/>
            <a:gdLst/>
            <a:ahLst/>
            <a:cxnLst/>
            <a:rect l="l" t="t" r="r" b="b"/>
            <a:pathLst>
              <a:path w="2125426" h="194993">
                <a:moveTo>
                  <a:pt x="0" y="0"/>
                </a:moveTo>
                <a:lnTo>
                  <a:pt x="2125426" y="0"/>
                </a:lnTo>
                <a:lnTo>
                  <a:pt x="2125426" y="194994"/>
                </a:lnTo>
                <a:lnTo>
                  <a:pt x="0" y="194994"/>
                </a:lnTo>
                <a:lnTo>
                  <a:pt x="0" y="0"/>
                </a:lnTo>
                <a:close/>
              </a:path>
            </a:pathLst>
          </a:custGeom>
          <a:blipFill>
            <a:blip r:embed="rId6"/>
            <a:stretch>
              <a:fillRect/>
            </a:stretch>
          </a:blipFill>
        </p:spPr>
      </p:sp>
      <p:sp>
        <p:nvSpPr>
          <p:cNvPr id="10" name="TextBox 10"/>
          <p:cNvSpPr txBox="1"/>
          <p:nvPr/>
        </p:nvSpPr>
        <p:spPr>
          <a:xfrm>
            <a:off x="365754" y="76291"/>
            <a:ext cx="8278433" cy="1335198"/>
          </a:xfrm>
          <a:prstGeom prst="rect">
            <a:avLst/>
          </a:prstGeom>
        </p:spPr>
        <p:txBody>
          <a:bodyPr lIns="0" tIns="0" rIns="0" bIns="0" rtlCol="0" anchor="t">
            <a:spAutoFit/>
          </a:bodyPr>
          <a:lstStyle/>
          <a:p>
            <a:pPr algn="ctr">
              <a:lnSpc>
                <a:spcPts val="9881"/>
              </a:lnSpc>
            </a:pPr>
            <a:r>
              <a:rPr lang="en-US" sz="7058">
                <a:solidFill>
                  <a:srgbClr val="000000"/>
                </a:solidFill>
                <a:latin typeface="Times New Roman Bold"/>
              </a:rPr>
              <a:t>Zasada 3 kroków</a:t>
            </a:r>
          </a:p>
        </p:txBody>
      </p:sp>
      <p:sp>
        <p:nvSpPr>
          <p:cNvPr id="11" name="TextBox 11"/>
          <p:cNvSpPr txBox="1"/>
          <p:nvPr/>
        </p:nvSpPr>
        <p:spPr>
          <a:xfrm>
            <a:off x="2195179" y="1211464"/>
            <a:ext cx="6083255" cy="991751"/>
          </a:xfrm>
          <a:prstGeom prst="rect">
            <a:avLst/>
          </a:prstGeom>
        </p:spPr>
        <p:txBody>
          <a:bodyPr lIns="0" tIns="0" rIns="0" bIns="0" rtlCol="0" anchor="t">
            <a:spAutoFit/>
          </a:bodyPr>
          <a:lstStyle/>
          <a:p>
            <a:pPr algn="ctr">
              <a:lnSpc>
                <a:spcPts val="7286"/>
              </a:lnSpc>
              <a:spcBef>
                <a:spcPct val="0"/>
              </a:spcBef>
            </a:pPr>
            <a:r>
              <a:rPr lang="en-US" sz="5204" u="sng">
                <a:solidFill>
                  <a:srgbClr val="000000"/>
                </a:solidFill>
                <a:latin typeface="Times New Roman Bold"/>
              </a:rPr>
              <a:t>myśl, rozważ, działaj</a:t>
            </a:r>
          </a:p>
        </p:txBody>
      </p:sp>
      <p:sp>
        <p:nvSpPr>
          <p:cNvPr id="12" name="TextBox 12"/>
          <p:cNvSpPr txBox="1"/>
          <p:nvPr/>
        </p:nvSpPr>
        <p:spPr>
          <a:xfrm>
            <a:off x="848717" y="3806207"/>
            <a:ext cx="4768382" cy="1908025"/>
          </a:xfrm>
          <a:prstGeom prst="rect">
            <a:avLst/>
          </a:prstGeom>
        </p:spPr>
        <p:txBody>
          <a:bodyPr lIns="0" tIns="0" rIns="0" bIns="0" rtlCol="0" anchor="t">
            <a:spAutoFit/>
          </a:bodyPr>
          <a:lstStyle/>
          <a:p>
            <a:pPr algn="ctr">
              <a:lnSpc>
                <a:spcPts val="14008"/>
              </a:lnSpc>
              <a:spcBef>
                <a:spcPct val="0"/>
              </a:spcBef>
            </a:pPr>
            <a:r>
              <a:rPr lang="en-US" sz="10005">
                <a:solidFill>
                  <a:srgbClr val="000000"/>
                </a:solidFill>
                <a:latin typeface="Times New Roman Bold"/>
              </a:rPr>
              <a:t>MYŚL</a:t>
            </a:r>
          </a:p>
        </p:txBody>
      </p:sp>
      <p:sp>
        <p:nvSpPr>
          <p:cNvPr id="13" name="TextBox 13"/>
          <p:cNvSpPr txBox="1"/>
          <p:nvPr/>
        </p:nvSpPr>
        <p:spPr>
          <a:xfrm>
            <a:off x="461724" y="5822230"/>
            <a:ext cx="7176348" cy="1898651"/>
          </a:xfrm>
          <a:prstGeom prst="rect">
            <a:avLst/>
          </a:prstGeom>
        </p:spPr>
        <p:txBody>
          <a:bodyPr lIns="0" tIns="0" rIns="0" bIns="0" rtlCol="0" anchor="t">
            <a:spAutoFit/>
          </a:bodyPr>
          <a:lstStyle/>
          <a:p>
            <a:pPr algn="ctr">
              <a:lnSpc>
                <a:spcPts val="13999"/>
              </a:lnSpc>
              <a:spcBef>
                <a:spcPct val="0"/>
              </a:spcBef>
            </a:pPr>
            <a:r>
              <a:rPr lang="en-US" sz="9999">
                <a:solidFill>
                  <a:srgbClr val="000000"/>
                </a:solidFill>
                <a:latin typeface="Times New Roman Bold"/>
              </a:rPr>
              <a:t>ROZWAŻ</a:t>
            </a:r>
          </a:p>
        </p:txBody>
      </p:sp>
      <p:sp>
        <p:nvSpPr>
          <p:cNvPr id="14" name="TextBox 14"/>
          <p:cNvSpPr txBox="1"/>
          <p:nvPr/>
        </p:nvSpPr>
        <p:spPr>
          <a:xfrm>
            <a:off x="365754" y="8118475"/>
            <a:ext cx="7272318" cy="1898651"/>
          </a:xfrm>
          <a:prstGeom prst="rect">
            <a:avLst/>
          </a:prstGeom>
        </p:spPr>
        <p:txBody>
          <a:bodyPr lIns="0" tIns="0" rIns="0" bIns="0" rtlCol="0" anchor="t">
            <a:spAutoFit/>
          </a:bodyPr>
          <a:lstStyle/>
          <a:p>
            <a:pPr algn="ctr">
              <a:lnSpc>
                <a:spcPts val="13999"/>
              </a:lnSpc>
              <a:spcBef>
                <a:spcPct val="0"/>
              </a:spcBef>
            </a:pPr>
            <a:r>
              <a:rPr lang="en-US" sz="9999">
                <a:solidFill>
                  <a:srgbClr val="000000"/>
                </a:solidFill>
                <a:latin typeface="Times New Roman Bold"/>
              </a:rPr>
              <a:t>DZIAŁAJ</a:t>
            </a:r>
          </a:p>
        </p:txBody>
      </p:sp>
      <p:sp>
        <p:nvSpPr>
          <p:cNvPr id="15" name="TextBox 15"/>
          <p:cNvSpPr txBox="1"/>
          <p:nvPr/>
        </p:nvSpPr>
        <p:spPr>
          <a:xfrm>
            <a:off x="4944017" y="4290320"/>
            <a:ext cx="12603135" cy="917575"/>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Times New Roman Bold"/>
              </a:rPr>
              <a:t>zastanów się czy strona/wiadomość/post jest napewno domeną legalną. W tym celu sprawdź adres przekierowujący i tak zwaną kłódkę</a:t>
            </a:r>
          </a:p>
        </p:txBody>
      </p:sp>
      <p:sp>
        <p:nvSpPr>
          <p:cNvPr id="16" name="TextBox 16"/>
          <p:cNvSpPr txBox="1"/>
          <p:nvPr/>
        </p:nvSpPr>
        <p:spPr>
          <a:xfrm>
            <a:off x="7127336" y="6307556"/>
            <a:ext cx="10419816" cy="9080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imes New Roman Bold"/>
              </a:rPr>
              <a:t>przemyśl czy aby na pewno warto wchodzić na taką domenę. Rozważ swoje wątpliwości po wcześniejszej weryfikacji</a:t>
            </a:r>
          </a:p>
        </p:txBody>
      </p:sp>
      <p:sp>
        <p:nvSpPr>
          <p:cNvPr id="17" name="TextBox 17"/>
          <p:cNvSpPr txBox="1"/>
          <p:nvPr/>
        </p:nvSpPr>
        <p:spPr>
          <a:xfrm>
            <a:off x="7127336" y="8509001"/>
            <a:ext cx="10871197" cy="9080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imes New Roman Bold"/>
              </a:rPr>
              <a:t>Jeśli domena jest legalna to możesz się cieszyć z dalszej eksploatacji Internetu. Jeśli domena jest zawirusowana, odpuść i poszukaj innej strony</a:t>
            </a:r>
          </a:p>
        </p:txBody>
      </p:sp>
      <p:sp>
        <p:nvSpPr>
          <p:cNvPr id="18" name="TextBox 18"/>
          <p:cNvSpPr txBox="1"/>
          <p:nvPr/>
        </p:nvSpPr>
        <p:spPr>
          <a:xfrm>
            <a:off x="8644187" y="2251970"/>
            <a:ext cx="3073207" cy="111442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imes New Roman Bold"/>
              </a:rPr>
              <a:t>DOMENA </a:t>
            </a:r>
            <a:r>
              <a:rPr lang="en-US" sz="3000">
                <a:solidFill>
                  <a:srgbClr val="006032"/>
                </a:solidFill>
                <a:latin typeface="Times New Roman Bold"/>
              </a:rPr>
              <a:t>BEZPIECZNA</a:t>
            </a:r>
          </a:p>
        </p:txBody>
      </p:sp>
      <p:sp>
        <p:nvSpPr>
          <p:cNvPr id="19" name="TextBox 19"/>
          <p:cNvSpPr txBox="1"/>
          <p:nvPr/>
        </p:nvSpPr>
        <p:spPr>
          <a:xfrm>
            <a:off x="11787468" y="2251970"/>
            <a:ext cx="2809709" cy="164782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imes New Roman Bold"/>
              </a:rPr>
              <a:t>DOMENA W </a:t>
            </a:r>
            <a:r>
              <a:rPr lang="en-US" sz="3000">
                <a:solidFill>
                  <a:srgbClr val="FAF800"/>
                </a:solidFill>
                <a:latin typeface="Times New Roman Bold"/>
              </a:rPr>
              <a:t>POŁOWIE BEZPIECZNA</a:t>
            </a:r>
          </a:p>
        </p:txBody>
      </p:sp>
      <p:sp>
        <p:nvSpPr>
          <p:cNvPr id="20" name="TextBox 20"/>
          <p:cNvSpPr txBox="1"/>
          <p:nvPr/>
        </p:nvSpPr>
        <p:spPr>
          <a:xfrm>
            <a:off x="14597178" y="2023370"/>
            <a:ext cx="3610264" cy="111442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imes New Roman Bold"/>
              </a:rPr>
              <a:t>DOMENA </a:t>
            </a:r>
            <a:r>
              <a:rPr lang="en-US" sz="3000">
                <a:solidFill>
                  <a:srgbClr val="F60000"/>
                </a:solidFill>
                <a:latin typeface="Times New Roman Bold"/>
              </a:rPr>
              <a:t>NIEBEZPIECZNA</a:t>
            </a:r>
          </a:p>
        </p:txBody>
      </p:sp>
    </p:spTree>
  </p:cSld>
  <p:clrMapOvr>
    <a:masterClrMapping/>
  </p:clrMapOvr>
  <p:transition>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TextBox 2"/>
          <p:cNvSpPr txBox="1"/>
          <p:nvPr/>
        </p:nvSpPr>
        <p:spPr>
          <a:xfrm>
            <a:off x="6072124" y="574675"/>
            <a:ext cx="11638958" cy="7556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imes New Roman Bold"/>
              </a:rPr>
              <a:t>Oto 10 zasad, które powinien znać każdy Polak</a:t>
            </a:r>
          </a:p>
        </p:txBody>
      </p:sp>
      <p:sp>
        <p:nvSpPr>
          <p:cNvPr id="3" name="TextBox 3"/>
          <p:cNvSpPr txBox="1"/>
          <p:nvPr/>
        </p:nvSpPr>
        <p:spPr>
          <a:xfrm>
            <a:off x="0" y="1808090"/>
            <a:ext cx="15440339" cy="8167007"/>
          </a:xfrm>
          <a:prstGeom prst="rect">
            <a:avLst/>
          </a:prstGeom>
        </p:spPr>
        <p:txBody>
          <a:bodyPr lIns="0" tIns="0" rIns="0" bIns="0" rtlCol="0" anchor="t">
            <a:spAutoFit/>
          </a:bodyPr>
          <a:lstStyle/>
          <a:p>
            <a:pPr marL="768116" lvl="1" indent="-384058">
              <a:lnSpc>
                <a:spcPts val="4980"/>
              </a:lnSpc>
              <a:buFont typeface="Arial"/>
              <a:buChar char="•"/>
            </a:pPr>
            <a:r>
              <a:rPr lang="en-US" sz="3557" u="sng">
                <a:solidFill>
                  <a:srgbClr val="000000"/>
                </a:solidFill>
                <a:latin typeface="Times New Roman Bold"/>
              </a:rPr>
              <a:t>Nie wchodź na podejrzane strony</a:t>
            </a:r>
            <a:r>
              <a:rPr lang="en-US" sz="3557">
                <a:solidFill>
                  <a:srgbClr val="000000"/>
                </a:solidFill>
                <a:latin typeface="Times New Roman Bold"/>
              </a:rPr>
              <a:t>.  Nic tam ciekawego nie ma!</a:t>
            </a:r>
          </a:p>
          <a:p>
            <a:pPr marL="768116" lvl="1" indent="-384058">
              <a:lnSpc>
                <a:spcPts val="4980"/>
              </a:lnSpc>
              <a:buFont typeface="Arial"/>
              <a:buChar char="•"/>
            </a:pPr>
            <a:r>
              <a:rPr lang="en-US" sz="3557" u="sng">
                <a:solidFill>
                  <a:srgbClr val="000000"/>
                </a:solidFill>
                <a:latin typeface="Times New Roman Bold"/>
              </a:rPr>
              <a:t>Nie wchodź w podejrzane linki.</a:t>
            </a:r>
            <a:r>
              <a:rPr lang="en-US" sz="3557">
                <a:solidFill>
                  <a:srgbClr val="000000"/>
                </a:solidFill>
                <a:latin typeface="Times New Roman Bold"/>
              </a:rPr>
              <a:t>  Poprowadzą Ciebie do bankructwa!</a:t>
            </a:r>
          </a:p>
          <a:p>
            <a:pPr marL="768116" lvl="1" indent="-384058">
              <a:lnSpc>
                <a:spcPts val="4980"/>
              </a:lnSpc>
              <a:buFont typeface="Arial"/>
              <a:buChar char="•"/>
            </a:pPr>
            <a:r>
              <a:rPr lang="en-US" sz="3557" u="sng">
                <a:solidFill>
                  <a:srgbClr val="000000"/>
                </a:solidFill>
                <a:latin typeface="Times New Roman Bold"/>
              </a:rPr>
              <a:t>Ignoruj spam lub inne podobne wiadomości</a:t>
            </a:r>
            <a:r>
              <a:rPr lang="en-US" sz="3557">
                <a:solidFill>
                  <a:srgbClr val="000000"/>
                </a:solidFill>
                <a:latin typeface="Times New Roman Bold"/>
              </a:rPr>
              <a:t>.  Kosz to ich miejsce !</a:t>
            </a:r>
          </a:p>
          <a:p>
            <a:pPr marL="768116" lvl="1" indent="-384058">
              <a:lnSpc>
                <a:spcPts val="4980"/>
              </a:lnSpc>
              <a:buFont typeface="Arial"/>
              <a:buChar char="•"/>
            </a:pPr>
            <a:r>
              <a:rPr lang="en-US" sz="3557" u="sng">
                <a:solidFill>
                  <a:srgbClr val="000000"/>
                </a:solidFill>
                <a:latin typeface="Times New Roman Bold"/>
              </a:rPr>
              <a:t>Korzystaj z mocnych i trudnych do odgadnięcia haseł.</a:t>
            </a:r>
            <a:r>
              <a:rPr lang="en-US" sz="3557">
                <a:solidFill>
                  <a:srgbClr val="000000"/>
                </a:solidFill>
                <a:latin typeface="Times New Roman Bold"/>
              </a:rPr>
              <a:t>  To podstawa bezpieczeństwa!</a:t>
            </a:r>
          </a:p>
          <a:p>
            <a:pPr marL="768116" lvl="1" indent="-384058">
              <a:lnSpc>
                <a:spcPts val="4980"/>
              </a:lnSpc>
              <a:buFont typeface="Arial"/>
              <a:buChar char="•"/>
            </a:pPr>
            <a:r>
              <a:rPr lang="en-US" sz="3557" u="sng">
                <a:solidFill>
                  <a:srgbClr val="000000"/>
                </a:solidFill>
                <a:latin typeface="Times New Roman Bold"/>
              </a:rPr>
              <a:t>Mile widziane jest włączenie uwierzytelniania dwuetapowego</a:t>
            </a:r>
            <a:r>
              <a:rPr lang="en-US" sz="3557">
                <a:solidFill>
                  <a:srgbClr val="000000"/>
                </a:solidFill>
                <a:latin typeface="Times New Roman Bold"/>
              </a:rPr>
              <a:t>.  Przezorny zawsze ubezpieczony!</a:t>
            </a:r>
          </a:p>
          <a:p>
            <a:pPr marL="768116" lvl="1" indent="-384058">
              <a:lnSpc>
                <a:spcPts val="4980"/>
              </a:lnSpc>
              <a:buFont typeface="Arial"/>
              <a:buChar char="•"/>
            </a:pPr>
            <a:r>
              <a:rPr lang="en-US" sz="3557" u="sng">
                <a:solidFill>
                  <a:srgbClr val="000000"/>
                </a:solidFill>
                <a:latin typeface="Times New Roman Bold"/>
              </a:rPr>
              <a:t>Wykup dobry antywirus</a:t>
            </a:r>
            <a:r>
              <a:rPr lang="en-US" sz="3557">
                <a:solidFill>
                  <a:srgbClr val="000000"/>
                </a:solidFill>
                <a:latin typeface="Times New Roman Bold"/>
              </a:rPr>
              <a:t>.  Wirtualny ochroniarz zawsze do usług!</a:t>
            </a:r>
          </a:p>
          <a:p>
            <a:pPr marL="768116" lvl="1" indent="-384058">
              <a:lnSpc>
                <a:spcPts val="4980"/>
              </a:lnSpc>
              <a:buFont typeface="Arial"/>
              <a:buChar char="•"/>
            </a:pPr>
            <a:r>
              <a:rPr lang="en-US" sz="3557" u="sng">
                <a:solidFill>
                  <a:srgbClr val="000000"/>
                </a:solidFill>
                <a:latin typeface="Times New Roman Bold"/>
              </a:rPr>
              <a:t>Usuń niepotrzebne konta</a:t>
            </a:r>
            <a:r>
              <a:rPr lang="en-US" sz="3557">
                <a:solidFill>
                  <a:srgbClr val="000000"/>
                </a:solidFill>
                <a:latin typeface="Times New Roman Bold"/>
              </a:rPr>
              <a:t>.  Co za dużo to nie zdrowo!</a:t>
            </a:r>
          </a:p>
          <a:p>
            <a:pPr marL="768116" lvl="1" indent="-384058">
              <a:lnSpc>
                <a:spcPts val="4980"/>
              </a:lnSpc>
              <a:buFont typeface="Arial"/>
              <a:buChar char="•"/>
            </a:pPr>
            <a:r>
              <a:rPr lang="en-US" sz="3557" u="sng">
                <a:solidFill>
                  <a:srgbClr val="000000"/>
                </a:solidFill>
                <a:latin typeface="Times New Roman Bold"/>
              </a:rPr>
              <a:t>Nie łącz się z nieznanymi sieciami WIFI lub hotspotami</a:t>
            </a:r>
            <a:r>
              <a:rPr lang="en-US" sz="3557">
                <a:solidFill>
                  <a:srgbClr val="000000"/>
                </a:solidFill>
                <a:latin typeface="Times New Roman Bold"/>
              </a:rPr>
              <a:t>.  Co swoje to najlepsze!</a:t>
            </a:r>
          </a:p>
          <a:p>
            <a:pPr marL="768116" lvl="1" indent="-384058">
              <a:lnSpc>
                <a:spcPts val="4980"/>
              </a:lnSpc>
              <a:buFont typeface="Arial"/>
              <a:buChar char="•"/>
            </a:pPr>
            <a:r>
              <a:rPr lang="en-US" sz="3557" u="sng">
                <a:solidFill>
                  <a:srgbClr val="000000"/>
                </a:solidFill>
                <a:latin typeface="Times New Roman Bold"/>
              </a:rPr>
              <a:t>Nie podawaj zbyt dużo informacji o sobie</a:t>
            </a:r>
            <a:r>
              <a:rPr lang="en-US" sz="3557">
                <a:solidFill>
                  <a:srgbClr val="000000"/>
                </a:solidFill>
                <a:latin typeface="Times New Roman Bold"/>
              </a:rPr>
              <a:t>.  Bycie incognito też jest ok!</a:t>
            </a:r>
          </a:p>
          <a:p>
            <a:pPr marL="768116" lvl="1" indent="-384058">
              <a:lnSpc>
                <a:spcPts val="4980"/>
              </a:lnSpc>
              <a:spcBef>
                <a:spcPct val="0"/>
              </a:spcBef>
              <a:buFont typeface="Arial"/>
              <a:buChar char="•"/>
            </a:pPr>
            <a:r>
              <a:rPr lang="en-US" sz="3557" u="sng">
                <a:solidFill>
                  <a:srgbClr val="000000"/>
                </a:solidFill>
                <a:latin typeface="Times New Roman Bold"/>
              </a:rPr>
              <a:t>Edukuj się</a:t>
            </a:r>
            <a:r>
              <a:rPr lang="en-US" sz="3557">
                <a:solidFill>
                  <a:srgbClr val="000000"/>
                </a:solidFill>
                <a:latin typeface="Times New Roman Bold"/>
              </a:rPr>
              <a:t>.  Nauka to do potęgi klucz !</a:t>
            </a:r>
          </a:p>
        </p:txBody>
      </p:sp>
      <p:grpSp>
        <p:nvGrpSpPr>
          <p:cNvPr id="4" name="Group 4"/>
          <p:cNvGrpSpPr/>
          <p:nvPr/>
        </p:nvGrpSpPr>
        <p:grpSpPr>
          <a:xfrm>
            <a:off x="-268597" y="-1359853"/>
            <a:ext cx="6508374" cy="3086100"/>
            <a:chOff x="0" y="0"/>
            <a:chExt cx="1714140" cy="812800"/>
          </a:xfrm>
        </p:grpSpPr>
        <p:sp>
          <p:nvSpPr>
            <p:cNvPr id="5" name="Freeform 5"/>
            <p:cNvSpPr/>
            <p:nvPr/>
          </p:nvSpPr>
          <p:spPr>
            <a:xfrm>
              <a:off x="0" y="0"/>
              <a:ext cx="1714140" cy="812800"/>
            </a:xfrm>
            <a:custGeom>
              <a:avLst/>
              <a:gdLst/>
              <a:ahLst/>
              <a:cxnLst/>
              <a:rect l="l" t="t" r="r" b="b"/>
              <a:pathLst>
                <a:path w="1714140" h="812800">
                  <a:moveTo>
                    <a:pt x="60666" y="0"/>
                  </a:moveTo>
                  <a:lnTo>
                    <a:pt x="1653474" y="0"/>
                  </a:lnTo>
                  <a:cubicBezTo>
                    <a:pt x="1686979" y="0"/>
                    <a:pt x="1714140" y="27161"/>
                    <a:pt x="1714140" y="60666"/>
                  </a:cubicBezTo>
                  <a:lnTo>
                    <a:pt x="1714140" y="752134"/>
                  </a:lnTo>
                  <a:cubicBezTo>
                    <a:pt x="1714140" y="785639"/>
                    <a:pt x="1686979" y="812800"/>
                    <a:pt x="1653474" y="812800"/>
                  </a:cubicBezTo>
                  <a:lnTo>
                    <a:pt x="60666" y="812800"/>
                  </a:lnTo>
                  <a:cubicBezTo>
                    <a:pt x="27161" y="812800"/>
                    <a:pt x="0" y="785639"/>
                    <a:pt x="0" y="752134"/>
                  </a:cubicBezTo>
                  <a:lnTo>
                    <a:pt x="0" y="60666"/>
                  </a:lnTo>
                  <a:cubicBezTo>
                    <a:pt x="0" y="27161"/>
                    <a:pt x="27161" y="0"/>
                    <a:pt x="60666" y="0"/>
                  </a:cubicBezTo>
                  <a:close/>
                </a:path>
              </a:pathLst>
            </a:custGeom>
            <a:solidFill>
              <a:srgbClr val="9AAEDD"/>
            </a:solidFill>
          </p:spPr>
        </p:sp>
        <p:sp>
          <p:nvSpPr>
            <p:cNvPr id="6" name="TextBox 6"/>
            <p:cNvSpPr txBox="1"/>
            <p:nvPr/>
          </p:nvSpPr>
          <p:spPr>
            <a:xfrm>
              <a:off x="0" y="-76200"/>
              <a:ext cx="1714140" cy="8890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4970710" y="3243990"/>
            <a:ext cx="2740371" cy="7043010"/>
          </a:xfrm>
          <a:custGeom>
            <a:avLst/>
            <a:gdLst/>
            <a:ahLst/>
            <a:cxnLst/>
            <a:rect l="l" t="t" r="r" b="b"/>
            <a:pathLst>
              <a:path w="2740371" h="7043010">
                <a:moveTo>
                  <a:pt x="0" y="0"/>
                </a:moveTo>
                <a:lnTo>
                  <a:pt x="2740371" y="0"/>
                </a:lnTo>
                <a:lnTo>
                  <a:pt x="2740371" y="7043010"/>
                </a:lnTo>
                <a:lnTo>
                  <a:pt x="0" y="70430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8"/>
          <p:cNvSpPr txBox="1"/>
          <p:nvPr/>
        </p:nvSpPr>
        <p:spPr>
          <a:xfrm>
            <a:off x="644820" y="231775"/>
            <a:ext cx="5211077" cy="1327150"/>
          </a:xfrm>
          <a:prstGeom prst="rect">
            <a:avLst/>
          </a:prstGeom>
        </p:spPr>
        <p:txBody>
          <a:bodyPr lIns="0" tIns="0" rIns="0" bIns="0" rtlCol="0" anchor="t">
            <a:spAutoFit/>
          </a:bodyPr>
          <a:lstStyle/>
          <a:p>
            <a:pPr algn="ctr">
              <a:lnSpc>
                <a:spcPts val="9799"/>
              </a:lnSpc>
            </a:pPr>
            <a:r>
              <a:rPr lang="en-US" sz="6999">
                <a:solidFill>
                  <a:srgbClr val="000000"/>
                </a:solidFill>
                <a:latin typeface="Times New Roman Bold"/>
              </a:rPr>
              <a:t>BĄDŹ PRO! </a:t>
            </a:r>
          </a:p>
        </p:txBody>
      </p:sp>
    </p:spTree>
  </p:cSld>
  <p:clrMapOvr>
    <a:masterClrMapping/>
  </p:clrMapOvr>
  <p:transition>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451927" y="-1543050"/>
            <a:ext cx="10017393" cy="3086100"/>
            <a:chOff x="0" y="0"/>
            <a:chExt cx="2638326" cy="812800"/>
          </a:xfrm>
        </p:grpSpPr>
        <p:sp>
          <p:nvSpPr>
            <p:cNvPr id="3" name="Freeform 3"/>
            <p:cNvSpPr/>
            <p:nvPr/>
          </p:nvSpPr>
          <p:spPr>
            <a:xfrm>
              <a:off x="0" y="0"/>
              <a:ext cx="2638326" cy="812800"/>
            </a:xfrm>
            <a:custGeom>
              <a:avLst/>
              <a:gdLst/>
              <a:ahLst/>
              <a:cxnLst/>
              <a:rect l="l" t="t" r="r" b="b"/>
              <a:pathLst>
                <a:path w="2638326" h="812800">
                  <a:moveTo>
                    <a:pt x="39415" y="0"/>
                  </a:moveTo>
                  <a:lnTo>
                    <a:pt x="2598910" y="0"/>
                  </a:lnTo>
                  <a:cubicBezTo>
                    <a:pt x="2620679" y="0"/>
                    <a:pt x="2638326" y="17647"/>
                    <a:pt x="2638326" y="39415"/>
                  </a:cubicBezTo>
                  <a:lnTo>
                    <a:pt x="2638326" y="773385"/>
                  </a:lnTo>
                  <a:cubicBezTo>
                    <a:pt x="2638326" y="795153"/>
                    <a:pt x="2620679" y="812800"/>
                    <a:pt x="2598910" y="812800"/>
                  </a:cubicBezTo>
                  <a:lnTo>
                    <a:pt x="39415" y="812800"/>
                  </a:lnTo>
                  <a:cubicBezTo>
                    <a:pt x="17647" y="812800"/>
                    <a:pt x="0" y="795153"/>
                    <a:pt x="0" y="773385"/>
                  </a:cubicBezTo>
                  <a:lnTo>
                    <a:pt x="0" y="39415"/>
                  </a:lnTo>
                  <a:cubicBezTo>
                    <a:pt x="0" y="17647"/>
                    <a:pt x="17647" y="0"/>
                    <a:pt x="39415" y="0"/>
                  </a:cubicBezTo>
                  <a:close/>
                </a:path>
              </a:pathLst>
            </a:custGeom>
            <a:solidFill>
              <a:srgbClr val="9AAEDD"/>
            </a:solidFill>
          </p:spPr>
        </p:sp>
        <p:sp>
          <p:nvSpPr>
            <p:cNvPr id="4" name="TextBox 4"/>
            <p:cNvSpPr txBox="1"/>
            <p:nvPr/>
          </p:nvSpPr>
          <p:spPr>
            <a:xfrm>
              <a:off x="0" y="-104775"/>
              <a:ext cx="2638326" cy="917575"/>
            </a:xfrm>
            <a:prstGeom prst="rect">
              <a:avLst/>
            </a:prstGeom>
          </p:spPr>
          <p:txBody>
            <a:bodyPr lIns="50800" tIns="50800" rIns="50800" bIns="50800" rtlCol="0" anchor="ctr"/>
            <a:lstStyle/>
            <a:p>
              <a:pPr algn="ctr">
                <a:lnSpc>
                  <a:spcPts val="3314"/>
                </a:lnSpc>
              </a:pPr>
              <a:endParaRPr/>
            </a:p>
          </p:txBody>
        </p:sp>
      </p:grpSp>
      <p:sp>
        <p:nvSpPr>
          <p:cNvPr id="5" name="TextBox 5"/>
          <p:cNvSpPr txBox="1"/>
          <p:nvPr/>
        </p:nvSpPr>
        <p:spPr>
          <a:xfrm>
            <a:off x="686412" y="69850"/>
            <a:ext cx="9782908" cy="958850"/>
          </a:xfrm>
          <a:prstGeom prst="rect">
            <a:avLst/>
          </a:prstGeom>
        </p:spPr>
        <p:txBody>
          <a:bodyPr lIns="0" tIns="0" rIns="0" bIns="0" rtlCol="0" anchor="t">
            <a:spAutoFit/>
          </a:bodyPr>
          <a:lstStyle/>
          <a:p>
            <a:pPr algn="ctr">
              <a:lnSpc>
                <a:spcPts val="7000"/>
              </a:lnSpc>
            </a:pPr>
            <a:r>
              <a:rPr lang="en-US" sz="5000">
                <a:solidFill>
                  <a:srgbClr val="000000"/>
                </a:solidFill>
                <a:latin typeface="Times New Roman Bold"/>
              </a:rPr>
              <a:t>Co w przypadku uzależnienia?</a:t>
            </a:r>
          </a:p>
        </p:txBody>
      </p:sp>
      <p:sp>
        <p:nvSpPr>
          <p:cNvPr id="6" name="TextBox 6"/>
          <p:cNvSpPr txBox="1"/>
          <p:nvPr/>
        </p:nvSpPr>
        <p:spPr>
          <a:xfrm>
            <a:off x="5577866" y="850507"/>
            <a:ext cx="5088999" cy="662739"/>
          </a:xfrm>
          <a:prstGeom prst="rect">
            <a:avLst/>
          </a:prstGeom>
        </p:spPr>
        <p:txBody>
          <a:bodyPr lIns="0" tIns="0" rIns="0" bIns="0" rtlCol="0" anchor="t">
            <a:spAutoFit/>
          </a:bodyPr>
          <a:lstStyle/>
          <a:p>
            <a:pPr algn="ctr">
              <a:lnSpc>
                <a:spcPts val="4946"/>
              </a:lnSpc>
              <a:spcBef>
                <a:spcPct val="0"/>
              </a:spcBef>
            </a:pPr>
            <a:r>
              <a:rPr lang="en-US" sz="3532">
                <a:solidFill>
                  <a:srgbClr val="000000"/>
                </a:solidFill>
                <a:latin typeface="Times New Roman Bold"/>
              </a:rPr>
              <a:t>Reaguj i działaj!</a:t>
            </a:r>
          </a:p>
        </p:txBody>
      </p:sp>
      <p:sp>
        <p:nvSpPr>
          <p:cNvPr id="7" name="TextBox 7"/>
          <p:cNvSpPr txBox="1"/>
          <p:nvPr/>
        </p:nvSpPr>
        <p:spPr>
          <a:xfrm>
            <a:off x="283839" y="1542299"/>
            <a:ext cx="10419965" cy="2530475"/>
          </a:xfrm>
          <a:prstGeom prst="rect">
            <a:avLst/>
          </a:prstGeom>
        </p:spPr>
        <p:txBody>
          <a:bodyPr lIns="0" tIns="0" rIns="0" bIns="0" rtlCol="0" anchor="t">
            <a:spAutoFit/>
          </a:bodyPr>
          <a:lstStyle/>
          <a:p>
            <a:pPr algn="ctr">
              <a:lnSpc>
                <a:spcPts val="4900"/>
              </a:lnSpc>
              <a:spcBef>
                <a:spcPct val="0"/>
              </a:spcBef>
            </a:pPr>
            <a:r>
              <a:rPr lang="en-US" sz="3500">
                <a:solidFill>
                  <a:srgbClr val="F60000"/>
                </a:solidFill>
                <a:latin typeface="Times New Roman Bold"/>
              </a:rPr>
              <a:t>Zespół uzależnienia od Internetu (ZUI)</a:t>
            </a:r>
            <a:r>
              <a:rPr lang="en-US" sz="3500">
                <a:solidFill>
                  <a:srgbClr val="000000"/>
                </a:solidFill>
                <a:latin typeface="Times New Roman Bold"/>
              </a:rPr>
              <a:t>- zespół polegający na niekontrolowanym, wielogodzinnym korzystaniu z sieci Internet, które negatywnie wpływa na samopoczucie w sferze fizycznej i psychicznej. </a:t>
            </a:r>
          </a:p>
        </p:txBody>
      </p:sp>
      <p:sp>
        <p:nvSpPr>
          <p:cNvPr id="8" name="TextBox 8"/>
          <p:cNvSpPr txBox="1"/>
          <p:nvPr/>
        </p:nvSpPr>
        <p:spPr>
          <a:xfrm>
            <a:off x="11704036" y="850507"/>
            <a:ext cx="6308299" cy="3186263"/>
          </a:xfrm>
          <a:prstGeom prst="rect">
            <a:avLst/>
          </a:prstGeom>
        </p:spPr>
        <p:txBody>
          <a:bodyPr lIns="0" tIns="0" rIns="0" bIns="0" rtlCol="0" anchor="t">
            <a:spAutoFit/>
          </a:bodyPr>
          <a:lstStyle/>
          <a:p>
            <a:pPr algn="ctr">
              <a:lnSpc>
                <a:spcPts val="4979"/>
              </a:lnSpc>
            </a:pPr>
            <a:r>
              <a:rPr lang="en-US" sz="3556" u="sng">
                <a:solidFill>
                  <a:srgbClr val="000000"/>
                </a:solidFill>
                <a:latin typeface="Times New Roman Bold"/>
              </a:rPr>
              <a:t>Przyczyny uzależnienia:</a:t>
            </a:r>
            <a:r>
              <a:rPr lang="en-US" sz="3556">
                <a:solidFill>
                  <a:srgbClr val="000000"/>
                </a:solidFill>
                <a:latin typeface="Times New Roman Bold"/>
              </a:rPr>
              <a:t> </a:t>
            </a:r>
          </a:p>
          <a:p>
            <a:pPr algn="ctr">
              <a:lnSpc>
                <a:spcPts val="4979"/>
              </a:lnSpc>
              <a:spcBef>
                <a:spcPct val="0"/>
              </a:spcBef>
            </a:pPr>
            <a:r>
              <a:rPr lang="en-US" sz="3556">
                <a:solidFill>
                  <a:srgbClr val="000000"/>
                </a:solidFill>
                <a:latin typeface="Times New Roman Bold"/>
              </a:rPr>
              <a:t>Konkretnie nie można określić przyczyn. W większości przypadków osoby chore podają powód ucieczki od problemów</a:t>
            </a:r>
          </a:p>
        </p:txBody>
      </p:sp>
      <p:sp>
        <p:nvSpPr>
          <p:cNvPr id="9" name="TextBox 9"/>
          <p:cNvSpPr txBox="1"/>
          <p:nvPr/>
        </p:nvSpPr>
        <p:spPr>
          <a:xfrm>
            <a:off x="11605984" y="4264862"/>
            <a:ext cx="6504402" cy="4518456"/>
          </a:xfrm>
          <a:prstGeom prst="rect">
            <a:avLst/>
          </a:prstGeom>
        </p:spPr>
        <p:txBody>
          <a:bodyPr lIns="0" tIns="0" rIns="0" bIns="0" rtlCol="0" anchor="t">
            <a:spAutoFit/>
          </a:bodyPr>
          <a:lstStyle/>
          <a:p>
            <a:pPr algn="ctr">
              <a:lnSpc>
                <a:spcPts val="5051"/>
              </a:lnSpc>
            </a:pPr>
            <a:r>
              <a:rPr lang="en-US" sz="3608" u="sng">
                <a:solidFill>
                  <a:srgbClr val="000000"/>
                </a:solidFill>
                <a:latin typeface="Times New Roman Bold"/>
              </a:rPr>
              <a:t>Skutki uzależnienia:</a:t>
            </a:r>
          </a:p>
          <a:p>
            <a:pPr marL="778971" lvl="1" indent="-389485" algn="ctr">
              <a:lnSpc>
                <a:spcPts val="5051"/>
              </a:lnSpc>
              <a:buFont typeface="Arial"/>
              <a:buChar char="•"/>
            </a:pPr>
            <a:r>
              <a:rPr lang="en-US" sz="3608">
                <a:solidFill>
                  <a:srgbClr val="000000"/>
                </a:solidFill>
                <a:latin typeface="Times New Roman Bold"/>
              </a:rPr>
              <a:t>ból głowy</a:t>
            </a:r>
          </a:p>
          <a:p>
            <a:pPr marL="778971" lvl="1" indent="-389485" algn="ctr">
              <a:lnSpc>
                <a:spcPts val="5051"/>
              </a:lnSpc>
              <a:buFont typeface="Arial"/>
              <a:buChar char="•"/>
            </a:pPr>
            <a:r>
              <a:rPr lang="en-US" sz="3608">
                <a:solidFill>
                  <a:srgbClr val="000000"/>
                </a:solidFill>
                <a:latin typeface="Times New Roman Bold"/>
              </a:rPr>
              <a:t>bezsenność</a:t>
            </a:r>
          </a:p>
          <a:p>
            <a:pPr marL="778971" lvl="1" indent="-389485" algn="ctr">
              <a:lnSpc>
                <a:spcPts val="5051"/>
              </a:lnSpc>
              <a:buFont typeface="Arial"/>
              <a:buChar char="•"/>
            </a:pPr>
            <a:r>
              <a:rPr lang="en-US" sz="3608">
                <a:solidFill>
                  <a:srgbClr val="000000"/>
                </a:solidFill>
                <a:latin typeface="Times New Roman Bold"/>
              </a:rPr>
              <a:t>suche oczy</a:t>
            </a:r>
          </a:p>
          <a:p>
            <a:pPr marL="778971" lvl="1" indent="-389485" algn="ctr">
              <a:lnSpc>
                <a:spcPts val="5051"/>
              </a:lnSpc>
              <a:buFont typeface="Arial"/>
              <a:buChar char="•"/>
            </a:pPr>
            <a:r>
              <a:rPr lang="en-US" sz="3608">
                <a:solidFill>
                  <a:srgbClr val="000000"/>
                </a:solidFill>
                <a:latin typeface="Times New Roman Bold"/>
              </a:rPr>
              <a:t>depresja</a:t>
            </a:r>
          </a:p>
          <a:p>
            <a:pPr marL="778971" lvl="1" indent="-389485" algn="ctr">
              <a:lnSpc>
                <a:spcPts val="5051"/>
              </a:lnSpc>
              <a:buFont typeface="Arial"/>
              <a:buChar char="•"/>
            </a:pPr>
            <a:r>
              <a:rPr lang="en-US" sz="3608">
                <a:solidFill>
                  <a:srgbClr val="000000"/>
                </a:solidFill>
                <a:latin typeface="Times New Roman Bold"/>
              </a:rPr>
              <a:t>niepokój</a:t>
            </a:r>
          </a:p>
          <a:p>
            <a:pPr marL="778971" lvl="1" indent="-389485" algn="ctr">
              <a:lnSpc>
                <a:spcPts val="5051"/>
              </a:lnSpc>
              <a:spcBef>
                <a:spcPct val="0"/>
              </a:spcBef>
              <a:buFont typeface="Arial"/>
              <a:buChar char="•"/>
            </a:pPr>
            <a:r>
              <a:rPr lang="en-US" sz="3608">
                <a:solidFill>
                  <a:srgbClr val="000000"/>
                </a:solidFill>
                <a:latin typeface="Times New Roman Bold"/>
              </a:rPr>
              <a:t>poczucie osamotnienia</a:t>
            </a:r>
          </a:p>
        </p:txBody>
      </p:sp>
      <p:sp>
        <p:nvSpPr>
          <p:cNvPr id="10" name="TextBox 10"/>
          <p:cNvSpPr txBox="1"/>
          <p:nvPr/>
        </p:nvSpPr>
        <p:spPr>
          <a:xfrm>
            <a:off x="451927" y="4279850"/>
            <a:ext cx="10251877" cy="3758364"/>
          </a:xfrm>
          <a:prstGeom prst="rect">
            <a:avLst/>
          </a:prstGeom>
        </p:spPr>
        <p:txBody>
          <a:bodyPr lIns="0" tIns="0" rIns="0" bIns="0" rtlCol="0" anchor="t">
            <a:spAutoFit/>
          </a:bodyPr>
          <a:lstStyle/>
          <a:p>
            <a:pPr algn="ctr">
              <a:lnSpc>
                <a:spcPts val="4946"/>
              </a:lnSpc>
            </a:pPr>
            <a:r>
              <a:rPr lang="en-US" sz="3532">
                <a:solidFill>
                  <a:srgbClr val="F60000"/>
                </a:solidFill>
                <a:latin typeface="Times New Roman Bold"/>
              </a:rPr>
              <a:t>TEST NA UZALEŻNIENIE OD INTERNETU</a:t>
            </a:r>
          </a:p>
          <a:p>
            <a:pPr algn="ctr">
              <a:lnSpc>
                <a:spcPts val="4946"/>
              </a:lnSpc>
              <a:spcBef>
                <a:spcPct val="0"/>
              </a:spcBef>
            </a:pPr>
            <a:r>
              <a:rPr lang="en-US" sz="3532">
                <a:solidFill>
                  <a:srgbClr val="000000"/>
                </a:solidFill>
                <a:latin typeface="Times New Roman Bold"/>
              </a:rPr>
              <a:t>Internet Addiction Test to nieoficjalny, ale powszechnie stosowany test diagnostyczny polegający na odpowiedzeniu na 8 pytań, które określą stopień zaawansowania uzależnienia. Poniżej jest link do quizu.</a:t>
            </a:r>
          </a:p>
        </p:txBody>
      </p:sp>
      <p:sp>
        <p:nvSpPr>
          <p:cNvPr id="11" name="TextBox 11"/>
          <p:cNvSpPr txBox="1"/>
          <p:nvPr/>
        </p:nvSpPr>
        <p:spPr>
          <a:xfrm>
            <a:off x="1028700" y="8066789"/>
            <a:ext cx="8964487" cy="2090734"/>
          </a:xfrm>
          <a:prstGeom prst="rect">
            <a:avLst/>
          </a:prstGeom>
        </p:spPr>
        <p:txBody>
          <a:bodyPr lIns="0" tIns="0" rIns="0" bIns="0" rtlCol="0" anchor="t">
            <a:spAutoFit/>
          </a:bodyPr>
          <a:lstStyle/>
          <a:p>
            <a:pPr algn="ctr">
              <a:lnSpc>
                <a:spcPts val="4095"/>
              </a:lnSpc>
              <a:spcBef>
                <a:spcPct val="0"/>
              </a:spcBef>
            </a:pPr>
            <a:r>
              <a:rPr lang="en-US" sz="2925" u="sng">
                <a:solidFill>
                  <a:srgbClr val="000000"/>
                </a:solidFill>
                <a:latin typeface="Times New Roman Bold"/>
                <a:hlinkClick r:id="rId2" tooltip="https://www.psycom.net/internet-addiction-test-quiz?sg_sessionid=1706916127_65bd791feb2877.11914561&amp;__sgtarget=-1&amp;__sgbrwsrid=6914034422fc6642acf2c5adf8c964e0#sgbody-6871259"/>
              </a:rPr>
              <a:t>https://www.psycom.net/internet-addiction-test-quiz?sg_sessionid=1706916127_65bd791feb2877.11914561&amp;__sgtarget=-1&amp;__sgbrwsrid=6914034422fc6642acf2c5adf8c964e0#sgbody-6871259</a:t>
            </a:r>
          </a:p>
        </p:txBody>
      </p:sp>
      <p:sp>
        <p:nvSpPr>
          <p:cNvPr id="12" name="AutoShape 12"/>
          <p:cNvSpPr/>
          <p:nvPr/>
        </p:nvSpPr>
        <p:spPr>
          <a:xfrm flipH="1" flipV="1">
            <a:off x="11488883" y="0"/>
            <a:ext cx="19050" cy="10287000"/>
          </a:xfrm>
          <a:prstGeom prst="line">
            <a:avLst/>
          </a:prstGeom>
          <a:ln w="38100" cap="flat">
            <a:solidFill>
              <a:srgbClr val="000000"/>
            </a:solidFill>
            <a:prstDash val="solid"/>
            <a:headEnd type="none" w="sm" len="sm"/>
            <a:tailEnd type="none" w="sm" len="sm"/>
          </a:ln>
        </p:spPr>
      </p:sp>
    </p:spTree>
  </p:cSld>
  <p:clrMapOvr>
    <a:masterClrMapping/>
  </p:clrMapOvr>
  <p:transition>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TextBox 2"/>
          <p:cNvSpPr txBox="1"/>
          <p:nvPr/>
        </p:nvSpPr>
        <p:spPr>
          <a:xfrm>
            <a:off x="9144000" y="1711461"/>
            <a:ext cx="8645312" cy="7546839"/>
          </a:xfrm>
          <a:prstGeom prst="rect">
            <a:avLst/>
          </a:prstGeom>
        </p:spPr>
        <p:txBody>
          <a:bodyPr lIns="0" tIns="0" rIns="0" bIns="0" rtlCol="0" anchor="t">
            <a:spAutoFit/>
          </a:bodyPr>
          <a:lstStyle/>
          <a:p>
            <a:pPr algn="ctr">
              <a:lnSpc>
                <a:spcPts val="7462"/>
              </a:lnSpc>
              <a:spcBef>
                <a:spcPct val="0"/>
              </a:spcBef>
            </a:pPr>
            <a:r>
              <a:rPr lang="en-US" sz="5330">
                <a:solidFill>
                  <a:srgbClr val="000000"/>
                </a:solidFill>
                <a:latin typeface="Times New Roman Bold"/>
              </a:rPr>
              <a:t>Przede wszystkim warto porozmawiać  z osobą uzależnioną i zaproponować alternatywną wersję spędzania czasu. Można również udać się do psychologa lub psychiatry w celu odbycia terapii, która pomoże wyjść z uzależnienia. </a:t>
            </a:r>
          </a:p>
        </p:txBody>
      </p:sp>
      <p:grpSp>
        <p:nvGrpSpPr>
          <p:cNvPr id="3" name="Group 3"/>
          <p:cNvGrpSpPr/>
          <p:nvPr/>
        </p:nvGrpSpPr>
        <p:grpSpPr>
          <a:xfrm>
            <a:off x="888410" y="532279"/>
            <a:ext cx="8146375" cy="2021541"/>
            <a:chOff x="0" y="0"/>
            <a:chExt cx="2145547" cy="532422"/>
          </a:xfrm>
        </p:grpSpPr>
        <p:sp>
          <p:nvSpPr>
            <p:cNvPr id="4" name="Freeform 4"/>
            <p:cNvSpPr/>
            <p:nvPr/>
          </p:nvSpPr>
          <p:spPr>
            <a:xfrm>
              <a:off x="0" y="0"/>
              <a:ext cx="2145547" cy="532422"/>
            </a:xfrm>
            <a:custGeom>
              <a:avLst/>
              <a:gdLst/>
              <a:ahLst/>
              <a:cxnLst/>
              <a:rect l="l" t="t" r="r" b="b"/>
              <a:pathLst>
                <a:path w="2145547" h="532422">
                  <a:moveTo>
                    <a:pt x="48468" y="0"/>
                  </a:moveTo>
                  <a:lnTo>
                    <a:pt x="2097079" y="0"/>
                  </a:lnTo>
                  <a:cubicBezTo>
                    <a:pt x="2123847" y="0"/>
                    <a:pt x="2145547" y="21700"/>
                    <a:pt x="2145547" y="48468"/>
                  </a:cubicBezTo>
                  <a:lnTo>
                    <a:pt x="2145547" y="483954"/>
                  </a:lnTo>
                  <a:cubicBezTo>
                    <a:pt x="2145547" y="496809"/>
                    <a:pt x="2140441" y="509137"/>
                    <a:pt x="2131351" y="518226"/>
                  </a:cubicBezTo>
                  <a:cubicBezTo>
                    <a:pt x="2122262" y="527316"/>
                    <a:pt x="2109934" y="532422"/>
                    <a:pt x="2097079" y="532422"/>
                  </a:cubicBezTo>
                  <a:lnTo>
                    <a:pt x="48468" y="532422"/>
                  </a:lnTo>
                  <a:cubicBezTo>
                    <a:pt x="21700" y="532422"/>
                    <a:pt x="0" y="510723"/>
                    <a:pt x="0" y="483954"/>
                  </a:cubicBezTo>
                  <a:lnTo>
                    <a:pt x="0" y="48468"/>
                  </a:lnTo>
                  <a:cubicBezTo>
                    <a:pt x="0" y="35613"/>
                    <a:pt x="5106" y="23285"/>
                    <a:pt x="14196" y="14196"/>
                  </a:cubicBezTo>
                  <a:cubicBezTo>
                    <a:pt x="23285" y="5106"/>
                    <a:pt x="35613" y="0"/>
                    <a:pt x="48468" y="0"/>
                  </a:cubicBezTo>
                  <a:close/>
                </a:path>
              </a:pathLst>
            </a:custGeom>
            <a:solidFill>
              <a:srgbClr val="9AAEDD"/>
            </a:solidFill>
          </p:spPr>
        </p:sp>
        <p:sp>
          <p:nvSpPr>
            <p:cNvPr id="5" name="TextBox 5"/>
            <p:cNvSpPr txBox="1"/>
            <p:nvPr/>
          </p:nvSpPr>
          <p:spPr>
            <a:xfrm>
              <a:off x="0" y="-104775"/>
              <a:ext cx="2145547" cy="637197"/>
            </a:xfrm>
            <a:prstGeom prst="rect">
              <a:avLst/>
            </a:prstGeom>
          </p:spPr>
          <p:txBody>
            <a:bodyPr lIns="50800" tIns="50800" rIns="50800" bIns="50800" rtlCol="0" anchor="ctr"/>
            <a:lstStyle/>
            <a:p>
              <a:pPr algn="ctr">
                <a:lnSpc>
                  <a:spcPts val="3314"/>
                </a:lnSpc>
              </a:pPr>
              <a:endParaRPr/>
            </a:p>
          </p:txBody>
        </p:sp>
      </p:grpSp>
      <p:sp>
        <p:nvSpPr>
          <p:cNvPr id="6" name="Freeform 6"/>
          <p:cNvSpPr/>
          <p:nvPr/>
        </p:nvSpPr>
        <p:spPr>
          <a:xfrm>
            <a:off x="1535254" y="3245068"/>
            <a:ext cx="6852687" cy="6013232"/>
          </a:xfrm>
          <a:custGeom>
            <a:avLst/>
            <a:gdLst/>
            <a:ahLst/>
            <a:cxnLst/>
            <a:rect l="l" t="t" r="r" b="b"/>
            <a:pathLst>
              <a:path w="6852687" h="6013232">
                <a:moveTo>
                  <a:pt x="0" y="0"/>
                </a:moveTo>
                <a:lnTo>
                  <a:pt x="6852686" y="0"/>
                </a:lnTo>
                <a:lnTo>
                  <a:pt x="6852686" y="6013232"/>
                </a:lnTo>
                <a:lnTo>
                  <a:pt x="0" y="60132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1106841" y="905197"/>
            <a:ext cx="7927943" cy="1056632"/>
          </a:xfrm>
          <a:prstGeom prst="rect">
            <a:avLst/>
          </a:prstGeom>
        </p:spPr>
        <p:txBody>
          <a:bodyPr lIns="0" tIns="0" rIns="0" bIns="0" rtlCol="0" anchor="t">
            <a:spAutoFit/>
          </a:bodyPr>
          <a:lstStyle/>
          <a:p>
            <a:pPr algn="ctr">
              <a:lnSpc>
                <a:spcPts val="7732"/>
              </a:lnSpc>
            </a:pPr>
            <a:r>
              <a:rPr lang="en-US" sz="5523">
                <a:solidFill>
                  <a:srgbClr val="000000"/>
                </a:solidFill>
                <a:latin typeface="Times New Roman Bold"/>
              </a:rPr>
              <a:t>Gdzie się udać na terapię?</a:t>
            </a:r>
          </a:p>
        </p:txBody>
      </p:sp>
    </p:spTree>
  </p:cSld>
  <p:clrMapOvr>
    <a:masterClrMapping/>
  </p:clrMapOvr>
  <p:transition>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sp>
        <p:nvSpPr>
          <p:cNvPr id="2" name="TextBox 2"/>
          <p:cNvSpPr txBox="1"/>
          <p:nvPr/>
        </p:nvSpPr>
        <p:spPr>
          <a:xfrm>
            <a:off x="3812455" y="1748518"/>
            <a:ext cx="10663090" cy="7826597"/>
          </a:xfrm>
          <a:prstGeom prst="rect">
            <a:avLst/>
          </a:prstGeom>
        </p:spPr>
        <p:txBody>
          <a:bodyPr lIns="0" tIns="0" rIns="0" bIns="0" rtlCol="0" anchor="t">
            <a:spAutoFit/>
          </a:bodyPr>
          <a:lstStyle/>
          <a:p>
            <a:pPr marL="798502" lvl="1" indent="-399251" algn="ctr">
              <a:lnSpc>
                <a:spcPts val="5177"/>
              </a:lnSpc>
              <a:buFont typeface="Arial"/>
              <a:buChar char="•"/>
            </a:pPr>
            <a:r>
              <a:rPr lang="en-US" sz="3698">
                <a:solidFill>
                  <a:srgbClr val="000000"/>
                </a:solidFill>
                <a:latin typeface="Times New Roman Bold"/>
              </a:rPr>
              <a:t>Emotikony mają ponad 30 lat !</a:t>
            </a:r>
          </a:p>
          <a:p>
            <a:pPr marL="798502" lvl="1" indent="-399251" algn="ctr">
              <a:lnSpc>
                <a:spcPts val="5177"/>
              </a:lnSpc>
              <a:buFont typeface="Arial"/>
              <a:buChar char="•"/>
            </a:pPr>
            <a:r>
              <a:rPr lang="en-US" sz="3698">
                <a:solidFill>
                  <a:srgbClr val="000000"/>
                </a:solidFill>
                <a:latin typeface="Times New Roman Bold"/>
              </a:rPr>
              <a:t>Nigdy nie obejrzysz całego Youtube’a. Obejrzenie wszystkich filmów umieszczonych na stronie zajmie Ci 16 lat</a:t>
            </a:r>
          </a:p>
          <a:p>
            <a:pPr marL="798502" lvl="1" indent="-399251" algn="ctr">
              <a:lnSpc>
                <a:spcPts val="5177"/>
              </a:lnSpc>
              <a:buFont typeface="Arial"/>
              <a:buChar char="•"/>
            </a:pPr>
            <a:r>
              <a:rPr lang="en-US" sz="3698">
                <a:solidFill>
                  <a:srgbClr val="000000"/>
                </a:solidFill>
                <a:latin typeface="Times New Roman Bold"/>
              </a:rPr>
              <a:t>Klucze do Internetu, czyli globalne karty resetujące Internet w przypadku globalnego ataku hakerskiego</a:t>
            </a:r>
          </a:p>
          <a:p>
            <a:pPr marL="798502" lvl="1" indent="-399251" algn="ctr">
              <a:lnSpc>
                <a:spcPts val="5177"/>
              </a:lnSpc>
              <a:buFont typeface="Arial"/>
              <a:buChar char="•"/>
            </a:pPr>
            <a:r>
              <a:rPr lang="en-US" sz="3698">
                <a:solidFill>
                  <a:srgbClr val="000000"/>
                </a:solidFill>
                <a:latin typeface="Times New Roman Bold"/>
              </a:rPr>
              <a:t>Tony spamu </a:t>
            </a:r>
          </a:p>
          <a:p>
            <a:pPr marL="798502" lvl="1" indent="-399251" algn="ctr">
              <a:lnSpc>
                <a:spcPts val="5177"/>
              </a:lnSpc>
              <a:buFont typeface="Arial"/>
              <a:buChar char="•"/>
            </a:pPr>
            <a:r>
              <a:rPr lang="en-US" sz="3698">
                <a:solidFill>
                  <a:srgbClr val="000000"/>
                </a:solidFill>
                <a:latin typeface="Times New Roman Bold"/>
              </a:rPr>
              <a:t>Internet jest wszędzie. Nawet na szczycie Mont Everest</a:t>
            </a:r>
          </a:p>
          <a:p>
            <a:pPr marL="798502" lvl="1" indent="-399251" algn="ctr">
              <a:lnSpc>
                <a:spcPts val="5177"/>
              </a:lnSpc>
              <a:spcBef>
                <a:spcPct val="0"/>
              </a:spcBef>
              <a:buFont typeface="Arial"/>
              <a:buChar char="•"/>
            </a:pPr>
            <a:r>
              <a:rPr lang="en-US" sz="3698">
                <a:solidFill>
                  <a:srgbClr val="000000"/>
                </a:solidFill>
                <a:latin typeface="Times New Roman Bold"/>
              </a:rPr>
              <a:t>Łączna liczba stron jest szacowana na około 50 miliardów i stale rośnie</a:t>
            </a:r>
          </a:p>
        </p:txBody>
      </p:sp>
      <p:grpSp>
        <p:nvGrpSpPr>
          <p:cNvPr id="3" name="Group 3"/>
          <p:cNvGrpSpPr/>
          <p:nvPr/>
        </p:nvGrpSpPr>
        <p:grpSpPr>
          <a:xfrm>
            <a:off x="350313" y="-514350"/>
            <a:ext cx="5876855" cy="2405743"/>
            <a:chOff x="0" y="0"/>
            <a:chExt cx="1547814" cy="633611"/>
          </a:xfrm>
        </p:grpSpPr>
        <p:sp>
          <p:nvSpPr>
            <p:cNvPr id="4" name="Freeform 4"/>
            <p:cNvSpPr/>
            <p:nvPr/>
          </p:nvSpPr>
          <p:spPr>
            <a:xfrm>
              <a:off x="0" y="0"/>
              <a:ext cx="1547814" cy="633611"/>
            </a:xfrm>
            <a:custGeom>
              <a:avLst/>
              <a:gdLst/>
              <a:ahLst/>
              <a:cxnLst/>
              <a:rect l="l" t="t" r="r" b="b"/>
              <a:pathLst>
                <a:path w="1547814" h="633611">
                  <a:moveTo>
                    <a:pt x="67185" y="0"/>
                  </a:moveTo>
                  <a:lnTo>
                    <a:pt x="1480628" y="0"/>
                  </a:lnTo>
                  <a:cubicBezTo>
                    <a:pt x="1517734" y="0"/>
                    <a:pt x="1547814" y="30080"/>
                    <a:pt x="1547814" y="67185"/>
                  </a:cubicBezTo>
                  <a:lnTo>
                    <a:pt x="1547814" y="566426"/>
                  </a:lnTo>
                  <a:cubicBezTo>
                    <a:pt x="1547814" y="603531"/>
                    <a:pt x="1517734" y="633611"/>
                    <a:pt x="1480628" y="633611"/>
                  </a:cubicBezTo>
                  <a:lnTo>
                    <a:pt x="67185" y="633611"/>
                  </a:lnTo>
                  <a:cubicBezTo>
                    <a:pt x="49367" y="633611"/>
                    <a:pt x="32278" y="626533"/>
                    <a:pt x="19678" y="613933"/>
                  </a:cubicBezTo>
                  <a:cubicBezTo>
                    <a:pt x="7078" y="601333"/>
                    <a:pt x="0" y="584245"/>
                    <a:pt x="0" y="566426"/>
                  </a:cubicBezTo>
                  <a:lnTo>
                    <a:pt x="0" y="67185"/>
                  </a:lnTo>
                  <a:cubicBezTo>
                    <a:pt x="0" y="30080"/>
                    <a:pt x="30080" y="0"/>
                    <a:pt x="67185" y="0"/>
                  </a:cubicBezTo>
                  <a:close/>
                </a:path>
              </a:pathLst>
            </a:custGeom>
            <a:solidFill>
              <a:srgbClr val="9AAEDD"/>
            </a:solidFill>
          </p:spPr>
        </p:sp>
        <p:sp>
          <p:nvSpPr>
            <p:cNvPr id="5" name="TextBox 5"/>
            <p:cNvSpPr txBox="1"/>
            <p:nvPr/>
          </p:nvSpPr>
          <p:spPr>
            <a:xfrm>
              <a:off x="0" y="-104775"/>
              <a:ext cx="1547814" cy="738386"/>
            </a:xfrm>
            <a:prstGeom prst="rect">
              <a:avLst/>
            </a:prstGeom>
          </p:spPr>
          <p:txBody>
            <a:bodyPr lIns="50800" tIns="50800" rIns="50800" bIns="50800" rtlCol="0" anchor="ctr"/>
            <a:lstStyle/>
            <a:p>
              <a:pPr algn="ctr">
                <a:lnSpc>
                  <a:spcPts val="3314"/>
                </a:lnSpc>
              </a:pPr>
              <a:endParaRPr/>
            </a:p>
          </p:txBody>
        </p:sp>
      </p:grpSp>
      <p:sp>
        <p:nvSpPr>
          <p:cNvPr id="6" name="Freeform 6"/>
          <p:cNvSpPr/>
          <p:nvPr/>
        </p:nvSpPr>
        <p:spPr>
          <a:xfrm>
            <a:off x="12301707" y="0"/>
            <a:ext cx="5986293" cy="5920988"/>
          </a:xfrm>
          <a:custGeom>
            <a:avLst/>
            <a:gdLst/>
            <a:ahLst/>
            <a:cxnLst/>
            <a:rect l="l" t="t" r="r" b="b"/>
            <a:pathLst>
              <a:path w="5986293" h="5920988">
                <a:moveTo>
                  <a:pt x="0" y="0"/>
                </a:moveTo>
                <a:lnTo>
                  <a:pt x="5986293" y="0"/>
                </a:lnTo>
                <a:lnTo>
                  <a:pt x="5986293" y="5920988"/>
                </a:lnTo>
                <a:lnTo>
                  <a:pt x="0" y="59209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a:off x="350313" y="231775"/>
            <a:ext cx="5876855" cy="1327150"/>
          </a:xfrm>
          <a:prstGeom prst="rect">
            <a:avLst/>
          </a:prstGeom>
        </p:spPr>
        <p:txBody>
          <a:bodyPr lIns="0" tIns="0" rIns="0" bIns="0" rtlCol="0" anchor="t">
            <a:spAutoFit/>
          </a:bodyPr>
          <a:lstStyle/>
          <a:p>
            <a:pPr algn="ctr">
              <a:lnSpc>
                <a:spcPts val="9799"/>
              </a:lnSpc>
            </a:pPr>
            <a:r>
              <a:rPr lang="en-US" sz="6999">
                <a:solidFill>
                  <a:srgbClr val="000000"/>
                </a:solidFill>
                <a:latin typeface="Times New Roman Bold"/>
              </a:rPr>
              <a:t>Ciekawostki</a:t>
            </a:r>
          </a:p>
        </p:txBody>
      </p:sp>
      <p:sp>
        <p:nvSpPr>
          <p:cNvPr id="8" name="Freeform 8"/>
          <p:cNvSpPr/>
          <p:nvPr/>
        </p:nvSpPr>
        <p:spPr>
          <a:xfrm rot="-10800000">
            <a:off x="0" y="4366012"/>
            <a:ext cx="5986293" cy="5920988"/>
          </a:xfrm>
          <a:custGeom>
            <a:avLst/>
            <a:gdLst/>
            <a:ahLst/>
            <a:cxnLst/>
            <a:rect l="l" t="t" r="r" b="b"/>
            <a:pathLst>
              <a:path w="5986293" h="5920988">
                <a:moveTo>
                  <a:pt x="0" y="0"/>
                </a:moveTo>
                <a:lnTo>
                  <a:pt x="5986293" y="0"/>
                </a:lnTo>
                <a:lnTo>
                  <a:pt x="5986293" y="5920988"/>
                </a:lnTo>
                <a:lnTo>
                  <a:pt x="0" y="59209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ransition>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50000"/>
            </a:blip>
            <a:srcRect t="7865" b="7865"/>
            <a:stretch>
              <a:fillRect/>
            </a:stretch>
          </p:blipFill>
          <p:spPr>
            <a:xfrm>
              <a:off x="0" y="0"/>
              <a:ext cx="24384000" cy="13716000"/>
            </a:xfrm>
            <a:prstGeom prst="rect">
              <a:avLst/>
            </a:prstGeom>
          </p:spPr>
        </p:pic>
      </p:grpSp>
      <p:sp>
        <p:nvSpPr>
          <p:cNvPr id="4" name="TextBox 4"/>
          <p:cNvSpPr txBox="1"/>
          <p:nvPr/>
        </p:nvSpPr>
        <p:spPr>
          <a:xfrm>
            <a:off x="5877535" y="906315"/>
            <a:ext cx="6929020" cy="1517205"/>
          </a:xfrm>
          <a:prstGeom prst="rect">
            <a:avLst/>
          </a:prstGeom>
        </p:spPr>
        <p:txBody>
          <a:bodyPr lIns="0" tIns="0" rIns="0" bIns="0" rtlCol="0" anchor="t">
            <a:spAutoFit/>
          </a:bodyPr>
          <a:lstStyle/>
          <a:p>
            <a:pPr algn="ctr">
              <a:lnSpc>
                <a:spcPts val="11105"/>
              </a:lnSpc>
            </a:pPr>
            <a:r>
              <a:rPr lang="en-US" sz="7932">
                <a:solidFill>
                  <a:srgbClr val="000000"/>
                </a:solidFill>
                <a:latin typeface="Times New Roman Bold"/>
              </a:rPr>
              <a:t>Cele prezentacji </a:t>
            </a:r>
          </a:p>
        </p:txBody>
      </p:sp>
      <p:sp>
        <p:nvSpPr>
          <p:cNvPr id="5" name="TextBox 5"/>
          <p:cNvSpPr txBox="1"/>
          <p:nvPr/>
        </p:nvSpPr>
        <p:spPr>
          <a:xfrm>
            <a:off x="1028700" y="2223495"/>
            <a:ext cx="15910655" cy="7308452"/>
          </a:xfrm>
          <a:prstGeom prst="rect">
            <a:avLst/>
          </a:prstGeom>
        </p:spPr>
        <p:txBody>
          <a:bodyPr lIns="0" tIns="0" rIns="0" bIns="0" rtlCol="0" anchor="t">
            <a:spAutoFit/>
          </a:bodyPr>
          <a:lstStyle/>
          <a:p>
            <a:pPr marL="1109874" lvl="1" indent="-554937" algn="ctr">
              <a:lnSpc>
                <a:spcPts val="7196"/>
              </a:lnSpc>
              <a:buFont typeface="Arial"/>
              <a:buChar char="•"/>
            </a:pPr>
            <a:r>
              <a:rPr lang="en-US" sz="5140">
                <a:solidFill>
                  <a:srgbClr val="000000"/>
                </a:solidFill>
                <a:latin typeface="Times New Roman Bold"/>
              </a:rPr>
              <a:t>mapa myśli  i historia początku Internetu </a:t>
            </a:r>
          </a:p>
          <a:p>
            <a:pPr marL="1109874" lvl="1" indent="-554937" algn="ctr">
              <a:lnSpc>
                <a:spcPts val="7196"/>
              </a:lnSpc>
              <a:buFont typeface="Arial"/>
              <a:buChar char="•"/>
            </a:pPr>
            <a:r>
              <a:rPr lang="en-US" sz="5140" u="sng">
                <a:solidFill>
                  <a:srgbClr val="000000"/>
                </a:solidFill>
                <a:latin typeface="Times New Roman Bold"/>
              </a:rPr>
              <a:t>Dwie strony Internetu</a:t>
            </a:r>
            <a:r>
              <a:rPr lang="en-US" sz="5140">
                <a:solidFill>
                  <a:srgbClr val="000000"/>
                </a:solidFill>
                <a:latin typeface="Times New Roman Bold"/>
              </a:rPr>
              <a:t>- pozytywy i zalety</a:t>
            </a:r>
          </a:p>
          <a:p>
            <a:pPr marL="1109874" lvl="1" indent="-554937" algn="ctr">
              <a:lnSpc>
                <a:spcPts val="7196"/>
              </a:lnSpc>
              <a:buFont typeface="Arial"/>
              <a:buChar char="•"/>
            </a:pPr>
            <a:r>
              <a:rPr lang="en-US" sz="5140">
                <a:solidFill>
                  <a:srgbClr val="000000"/>
                </a:solidFill>
                <a:latin typeface="Times New Roman Bold"/>
              </a:rPr>
              <a:t>Przedstawienie popularnych zagrożeń w Internecie </a:t>
            </a:r>
          </a:p>
          <a:p>
            <a:pPr marL="1109874" lvl="1" indent="-554937" algn="ctr">
              <a:lnSpc>
                <a:spcPts val="7196"/>
              </a:lnSpc>
              <a:buFont typeface="Arial"/>
              <a:buChar char="•"/>
            </a:pPr>
            <a:r>
              <a:rPr lang="en-US" sz="5140" u="sng">
                <a:solidFill>
                  <a:srgbClr val="000000"/>
                </a:solidFill>
                <a:latin typeface="Times New Roman Bold"/>
              </a:rPr>
              <a:t>Zasada 3 kroków</a:t>
            </a:r>
            <a:r>
              <a:rPr lang="en-US" sz="5140">
                <a:solidFill>
                  <a:srgbClr val="000000"/>
                </a:solidFill>
                <a:latin typeface="Times New Roman Bold"/>
              </a:rPr>
              <a:t>: myśl, rozważ, działaj </a:t>
            </a:r>
          </a:p>
          <a:p>
            <a:pPr marL="1109874" lvl="1" indent="-554937" algn="ctr">
              <a:lnSpc>
                <a:spcPts val="7196"/>
              </a:lnSpc>
              <a:buFont typeface="Arial"/>
              <a:buChar char="•"/>
            </a:pPr>
            <a:r>
              <a:rPr lang="en-US" sz="5140" u="sng">
                <a:solidFill>
                  <a:srgbClr val="000000"/>
                </a:solidFill>
                <a:latin typeface="Times New Roman Bold"/>
              </a:rPr>
              <a:t>Pro-life w Internecie</a:t>
            </a:r>
            <a:r>
              <a:rPr lang="en-US" sz="5140">
                <a:solidFill>
                  <a:srgbClr val="000000"/>
                </a:solidFill>
                <a:latin typeface="Times New Roman Bold"/>
              </a:rPr>
              <a:t>- uzależnienia i złe nawyki</a:t>
            </a:r>
          </a:p>
          <a:p>
            <a:pPr marL="1109874" lvl="1" indent="-554937" algn="ctr">
              <a:lnSpc>
                <a:spcPts val="7196"/>
              </a:lnSpc>
              <a:buFont typeface="Arial"/>
              <a:buChar char="•"/>
            </a:pPr>
            <a:r>
              <a:rPr lang="en-US" sz="5140">
                <a:solidFill>
                  <a:srgbClr val="000000"/>
                </a:solidFill>
                <a:latin typeface="Times New Roman Bold"/>
              </a:rPr>
              <a:t>Przedstawienie bezpiecznych zasad działalności w Internecie</a:t>
            </a:r>
          </a:p>
          <a:p>
            <a:pPr marL="1109874" lvl="1" indent="-554937" algn="ctr">
              <a:lnSpc>
                <a:spcPts val="7196"/>
              </a:lnSpc>
              <a:buFont typeface="Arial"/>
              <a:buChar char="•"/>
            </a:pPr>
            <a:r>
              <a:rPr lang="en-US" sz="5140">
                <a:solidFill>
                  <a:srgbClr val="000000"/>
                </a:solidFill>
                <a:latin typeface="Times New Roman Bold"/>
              </a:rPr>
              <a:t>ciekawostki</a:t>
            </a:r>
          </a:p>
        </p:txBody>
      </p:sp>
    </p:spTree>
  </p:cSld>
  <p:clrMapOvr>
    <a:masterClrMapping/>
  </p:clrMapOvr>
  <p:transition>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10215663" y="0"/>
            <a:ext cx="10524725" cy="10524725"/>
            <a:chOff x="0" y="0"/>
            <a:chExt cx="812800" cy="812800"/>
          </a:xfrm>
        </p:grpSpPr>
        <p:sp>
          <p:nvSpPr>
            <p:cNvPr id="3" name="Freeform 3"/>
            <p:cNvSpPr/>
            <p:nvPr/>
          </p:nvSpPr>
          <p:spPr>
            <a:xfrm>
              <a:off x="0" y="0"/>
              <a:ext cx="812800" cy="812800"/>
            </a:xfrm>
            <a:custGeom>
              <a:avLst/>
              <a:gdLst/>
              <a:ahLst/>
              <a:cxnLst/>
              <a:rect l="l" t="t" r="r" b="b"/>
              <a:pathLst>
                <a:path w="812800" h="812800">
                  <a:moveTo>
                    <a:pt x="16919" y="0"/>
                  </a:moveTo>
                  <a:lnTo>
                    <a:pt x="795881" y="0"/>
                  </a:lnTo>
                  <a:cubicBezTo>
                    <a:pt x="800368" y="0"/>
                    <a:pt x="804672" y="1782"/>
                    <a:pt x="807845" y="4955"/>
                  </a:cubicBezTo>
                  <a:cubicBezTo>
                    <a:pt x="811018" y="8128"/>
                    <a:pt x="812800" y="12432"/>
                    <a:pt x="812800" y="16919"/>
                  </a:cubicBezTo>
                  <a:lnTo>
                    <a:pt x="812800" y="795881"/>
                  </a:lnTo>
                  <a:cubicBezTo>
                    <a:pt x="812800" y="800368"/>
                    <a:pt x="811018" y="804672"/>
                    <a:pt x="807845" y="807845"/>
                  </a:cubicBezTo>
                  <a:cubicBezTo>
                    <a:pt x="804672" y="811018"/>
                    <a:pt x="800368" y="812800"/>
                    <a:pt x="795881" y="812800"/>
                  </a:cubicBezTo>
                  <a:lnTo>
                    <a:pt x="16919" y="812800"/>
                  </a:lnTo>
                  <a:cubicBezTo>
                    <a:pt x="12432" y="812800"/>
                    <a:pt x="8128" y="811018"/>
                    <a:pt x="4955" y="807845"/>
                  </a:cubicBezTo>
                  <a:cubicBezTo>
                    <a:pt x="1782" y="804672"/>
                    <a:pt x="0" y="800368"/>
                    <a:pt x="0" y="795881"/>
                  </a:cubicBezTo>
                  <a:lnTo>
                    <a:pt x="0" y="16919"/>
                  </a:lnTo>
                  <a:cubicBezTo>
                    <a:pt x="0" y="12432"/>
                    <a:pt x="1782" y="8128"/>
                    <a:pt x="4955" y="4955"/>
                  </a:cubicBezTo>
                  <a:cubicBezTo>
                    <a:pt x="8128" y="1782"/>
                    <a:pt x="12432" y="0"/>
                    <a:pt x="16919" y="0"/>
                  </a:cubicBezTo>
                  <a:close/>
                </a:path>
              </a:pathLst>
            </a:custGeom>
            <a:blipFill>
              <a:blip r:embed="rId2"/>
              <a:stretch>
                <a:fillRect l="-24976" r="-24976"/>
              </a:stretch>
            </a:blipFill>
          </p:spPr>
        </p:sp>
      </p:grpSp>
      <p:sp>
        <p:nvSpPr>
          <p:cNvPr id="4" name="TextBox 4"/>
          <p:cNvSpPr txBox="1"/>
          <p:nvPr/>
        </p:nvSpPr>
        <p:spPr>
          <a:xfrm>
            <a:off x="2051332" y="-132339"/>
            <a:ext cx="5923277" cy="1239384"/>
          </a:xfrm>
          <a:prstGeom prst="rect">
            <a:avLst/>
          </a:prstGeom>
        </p:spPr>
        <p:txBody>
          <a:bodyPr lIns="0" tIns="0" rIns="0" bIns="0" rtlCol="0" anchor="t">
            <a:spAutoFit/>
          </a:bodyPr>
          <a:lstStyle/>
          <a:p>
            <a:pPr algn="ctr">
              <a:lnSpc>
                <a:spcPts val="9265"/>
              </a:lnSpc>
              <a:spcBef>
                <a:spcPct val="0"/>
              </a:spcBef>
            </a:pPr>
            <a:r>
              <a:rPr lang="en-US" sz="6618">
                <a:solidFill>
                  <a:srgbClr val="000000"/>
                </a:solidFill>
                <a:latin typeface="Times New Roman Bold"/>
              </a:rPr>
              <a:t>Bibliografia</a:t>
            </a:r>
          </a:p>
        </p:txBody>
      </p:sp>
      <p:sp>
        <p:nvSpPr>
          <p:cNvPr id="5" name="TextBox 5"/>
          <p:cNvSpPr txBox="1"/>
          <p:nvPr/>
        </p:nvSpPr>
        <p:spPr>
          <a:xfrm>
            <a:off x="70554" y="942975"/>
            <a:ext cx="5682867" cy="1226461"/>
          </a:xfrm>
          <a:prstGeom prst="rect">
            <a:avLst/>
          </a:prstGeom>
        </p:spPr>
        <p:txBody>
          <a:bodyPr lIns="0" tIns="0" rIns="0" bIns="0" rtlCol="0" anchor="t">
            <a:spAutoFit/>
          </a:bodyPr>
          <a:lstStyle/>
          <a:p>
            <a:pPr algn="ctr">
              <a:lnSpc>
                <a:spcPts val="3191"/>
              </a:lnSpc>
              <a:spcBef>
                <a:spcPct val="0"/>
              </a:spcBef>
            </a:pPr>
            <a:r>
              <a:rPr lang="en-US" sz="2279" u="sng">
                <a:solidFill>
                  <a:srgbClr val="000000"/>
                </a:solidFill>
                <a:latin typeface="Times New Roman Bold"/>
                <a:hlinkClick r:id="rId3" tooltip="https://www.orange.pl/poradnik/twoj-internet/jak-to-sie-zaczelo-czyli-historia-internetu/"/>
              </a:rPr>
              <a:t>https://www.orange.pl/poradnik/twoj-internet/jak-to-sie-zaczelo-czyli-historia-internetu/</a:t>
            </a:r>
          </a:p>
        </p:txBody>
      </p:sp>
      <p:sp>
        <p:nvSpPr>
          <p:cNvPr id="6" name="TextBox 6"/>
          <p:cNvSpPr txBox="1"/>
          <p:nvPr/>
        </p:nvSpPr>
        <p:spPr>
          <a:xfrm>
            <a:off x="357310" y="2361229"/>
            <a:ext cx="5903570" cy="469900"/>
          </a:xfrm>
          <a:prstGeom prst="rect">
            <a:avLst/>
          </a:prstGeom>
        </p:spPr>
        <p:txBody>
          <a:bodyPr lIns="0" tIns="0" rIns="0" bIns="0" rtlCol="0" anchor="t">
            <a:spAutoFit/>
          </a:bodyPr>
          <a:lstStyle/>
          <a:p>
            <a:pPr algn="ctr">
              <a:lnSpc>
                <a:spcPts val="3499"/>
              </a:lnSpc>
              <a:spcBef>
                <a:spcPct val="0"/>
              </a:spcBef>
            </a:pPr>
            <a:r>
              <a:rPr lang="en-US" sz="2499" u="sng">
                <a:solidFill>
                  <a:srgbClr val="000000"/>
                </a:solidFill>
                <a:latin typeface="Times New Roman Bold"/>
                <a:hlinkClick r:id="rId4" tooltip="https://pl.m.wikipedia.org/wiki/Internet"/>
              </a:rPr>
              <a:t>https://pl.m.wikipedia.org/wiki/Internet</a:t>
            </a:r>
          </a:p>
        </p:txBody>
      </p:sp>
      <p:sp>
        <p:nvSpPr>
          <p:cNvPr id="7" name="TextBox 7"/>
          <p:cNvSpPr txBox="1"/>
          <p:nvPr/>
        </p:nvSpPr>
        <p:spPr>
          <a:xfrm>
            <a:off x="282316" y="3070490"/>
            <a:ext cx="6053559" cy="2877554"/>
          </a:xfrm>
          <a:prstGeom prst="rect">
            <a:avLst/>
          </a:prstGeom>
        </p:spPr>
        <p:txBody>
          <a:bodyPr lIns="0" tIns="0" rIns="0" bIns="0" rtlCol="0" anchor="t">
            <a:spAutoFit/>
          </a:bodyPr>
          <a:lstStyle/>
          <a:p>
            <a:pPr algn="ctr">
              <a:lnSpc>
                <a:spcPts val="2839"/>
              </a:lnSpc>
              <a:spcBef>
                <a:spcPct val="0"/>
              </a:spcBef>
            </a:pPr>
            <a:r>
              <a:rPr lang="en-US" sz="2027" u="sng">
                <a:solidFill>
                  <a:srgbClr val="000000"/>
                </a:solidFill>
                <a:latin typeface="Times New Roman Bold"/>
                <a:hlinkClick r:id="rId5" tooltip="https://www.gov.pl/web/baza-wiedzy/15-glownych-cyberzagrozen--raport-enisa#:~:text=Poni%C5%BCej%20przedstawiamy%20pe%C5%82n%C4%85%20list%C4%99%2015%20najwa%C5%BCniejszych%20cyberzagroze%C5%84%3A%201,generowanie%20wzmo%C5%BConego%20ruchu%207%20Kradzie%C5%BC%20to%C5%BCsamo%C5%9Bci%20Wi%C4%99cej%20pozycji"/>
              </a:rPr>
              <a:t>https://www.gov.pl/web/baza-wiedzy/15-glownych-cyberzagrozen--raport-enisa#:~:text=Poni%C5%BCej%20przedstawiamy%20pe%C5%82n%C4%85%20list%C4%99%2015%20najwa%C5%BCniejszych%20cyberzagroze%C5%84%3A%201,generowanie%20wzmo%C5%BConego%20ruchu%207%20Kradzie%C5%BC%20to%C5%BCsamo%C5%9Bci%20Wi%C4%99cej%20pozycji</a:t>
            </a:r>
          </a:p>
        </p:txBody>
      </p:sp>
      <p:sp>
        <p:nvSpPr>
          <p:cNvPr id="8" name="TextBox 8"/>
          <p:cNvSpPr txBox="1"/>
          <p:nvPr/>
        </p:nvSpPr>
        <p:spPr>
          <a:xfrm>
            <a:off x="1845515" y="7234627"/>
            <a:ext cx="6678537" cy="801950"/>
          </a:xfrm>
          <a:prstGeom prst="rect">
            <a:avLst/>
          </a:prstGeom>
        </p:spPr>
        <p:txBody>
          <a:bodyPr lIns="0" tIns="0" rIns="0" bIns="0" rtlCol="0" anchor="t">
            <a:spAutoFit/>
          </a:bodyPr>
          <a:lstStyle/>
          <a:p>
            <a:pPr algn="ctr">
              <a:lnSpc>
                <a:spcPts val="3084"/>
              </a:lnSpc>
              <a:spcBef>
                <a:spcPct val="0"/>
              </a:spcBef>
            </a:pPr>
            <a:r>
              <a:rPr lang="en-US" sz="2202" u="sng">
                <a:solidFill>
                  <a:srgbClr val="000000"/>
                </a:solidFill>
                <a:latin typeface="Times New Roman Bold"/>
                <a:hlinkClick r:id="rId6" tooltip="https://www.gov.pl/web/baza-wiedzy/najpopularniejsze-oszustwa-internetowe--na-co-uwazac-i-jak-ich-uniknac"/>
              </a:rPr>
              <a:t>https://www.gov.pl/web/baza-wiedzy/najpopularniejsze-oszustwa-internetowe--na-co-uwazac-i-jak-ich-uniknac</a:t>
            </a:r>
          </a:p>
        </p:txBody>
      </p:sp>
      <p:sp>
        <p:nvSpPr>
          <p:cNvPr id="9" name="TextBox 9"/>
          <p:cNvSpPr txBox="1"/>
          <p:nvPr/>
        </p:nvSpPr>
        <p:spPr>
          <a:xfrm>
            <a:off x="131871" y="6186169"/>
            <a:ext cx="6354450" cy="791283"/>
          </a:xfrm>
          <a:prstGeom prst="rect">
            <a:avLst/>
          </a:prstGeom>
        </p:spPr>
        <p:txBody>
          <a:bodyPr lIns="0" tIns="0" rIns="0" bIns="0" rtlCol="0" anchor="t">
            <a:spAutoFit/>
          </a:bodyPr>
          <a:lstStyle/>
          <a:p>
            <a:pPr algn="ctr">
              <a:lnSpc>
                <a:spcPts val="3038"/>
              </a:lnSpc>
              <a:spcBef>
                <a:spcPct val="0"/>
              </a:spcBef>
            </a:pPr>
            <a:r>
              <a:rPr lang="en-US" sz="2170" u="sng">
                <a:solidFill>
                  <a:srgbClr val="000000"/>
                </a:solidFill>
                <a:latin typeface="Times New Roman Bold"/>
                <a:hlinkClick r:id="rId7" tooltip="https://support.mozilla.org/pl/kb/jak-sprawdzic-polaczenie-ze-strona-internetowa-bezpieczne"/>
              </a:rPr>
              <a:t>https://support.mozilla.org/pl/kb/jak-sprawdzic-polaczenie-ze-strona-internetowa-bezpieczne</a:t>
            </a:r>
          </a:p>
        </p:txBody>
      </p:sp>
      <p:sp>
        <p:nvSpPr>
          <p:cNvPr id="10" name="TextBox 10"/>
          <p:cNvSpPr txBox="1"/>
          <p:nvPr/>
        </p:nvSpPr>
        <p:spPr>
          <a:xfrm>
            <a:off x="-31570" y="8303277"/>
            <a:ext cx="6483828" cy="771544"/>
          </a:xfrm>
          <a:prstGeom prst="rect">
            <a:avLst/>
          </a:prstGeom>
        </p:spPr>
        <p:txBody>
          <a:bodyPr lIns="0" tIns="0" rIns="0" bIns="0" rtlCol="0" anchor="t">
            <a:spAutoFit/>
          </a:bodyPr>
          <a:lstStyle/>
          <a:p>
            <a:pPr algn="ctr">
              <a:lnSpc>
                <a:spcPts val="2994"/>
              </a:lnSpc>
              <a:spcBef>
                <a:spcPct val="0"/>
              </a:spcBef>
            </a:pPr>
            <a:r>
              <a:rPr lang="en-US" sz="2138" u="sng">
                <a:solidFill>
                  <a:srgbClr val="000000"/>
                </a:solidFill>
                <a:latin typeface="Times New Roman Bold"/>
                <a:hlinkClick r:id="rId8" tooltip="https://resilia.pl/blog/dark-web-dark-web-darknet-informacje/"/>
              </a:rPr>
              <a:t>https://resilia.pl/blog/dark-web-dark-web-darknet-informacje/</a:t>
            </a:r>
          </a:p>
        </p:txBody>
      </p:sp>
      <p:sp>
        <p:nvSpPr>
          <p:cNvPr id="11" name="TextBox 11"/>
          <p:cNvSpPr txBox="1"/>
          <p:nvPr/>
        </p:nvSpPr>
        <p:spPr>
          <a:xfrm>
            <a:off x="5184784" y="8979571"/>
            <a:ext cx="4580763" cy="915673"/>
          </a:xfrm>
          <a:prstGeom prst="rect">
            <a:avLst/>
          </a:prstGeom>
        </p:spPr>
        <p:txBody>
          <a:bodyPr lIns="0" tIns="0" rIns="0" bIns="0" rtlCol="0" anchor="t">
            <a:spAutoFit/>
          </a:bodyPr>
          <a:lstStyle/>
          <a:p>
            <a:pPr algn="ctr">
              <a:lnSpc>
                <a:spcPts val="3494"/>
              </a:lnSpc>
              <a:spcBef>
                <a:spcPct val="0"/>
              </a:spcBef>
            </a:pPr>
            <a:r>
              <a:rPr lang="en-US" sz="2495" u="sng">
                <a:solidFill>
                  <a:srgbClr val="000000"/>
                </a:solidFill>
                <a:latin typeface="Times New Roman Bold"/>
                <a:hlinkClick r:id="rId9" tooltip="https://pl.wikipedia.org/wiki/Dark_web"/>
              </a:rPr>
              <a:t>https://pl.wikipedia.org/wiki/Dark_web</a:t>
            </a:r>
          </a:p>
        </p:txBody>
      </p:sp>
      <p:sp>
        <p:nvSpPr>
          <p:cNvPr id="12" name="TextBox 12"/>
          <p:cNvSpPr txBox="1"/>
          <p:nvPr/>
        </p:nvSpPr>
        <p:spPr>
          <a:xfrm>
            <a:off x="6632693" y="6061753"/>
            <a:ext cx="3132854" cy="770153"/>
          </a:xfrm>
          <a:prstGeom prst="rect">
            <a:avLst/>
          </a:prstGeom>
        </p:spPr>
        <p:txBody>
          <a:bodyPr lIns="0" tIns="0" rIns="0" bIns="0" rtlCol="0" anchor="t">
            <a:spAutoFit/>
          </a:bodyPr>
          <a:lstStyle/>
          <a:p>
            <a:pPr algn="ctr">
              <a:lnSpc>
                <a:spcPts val="2988"/>
              </a:lnSpc>
              <a:spcBef>
                <a:spcPct val="0"/>
              </a:spcBef>
            </a:pPr>
            <a:r>
              <a:rPr lang="en-US" sz="2134" u="sng">
                <a:solidFill>
                  <a:srgbClr val="000000"/>
                </a:solidFill>
                <a:latin typeface="Times New Roman Bold"/>
                <a:hlinkClick r:id="rId10" tooltip="https://pl.wikipedia.org/wiki/Deep_web"/>
              </a:rPr>
              <a:t>https://pl.wikipedia.org/wiki/Deep_web</a:t>
            </a:r>
          </a:p>
        </p:txBody>
      </p:sp>
      <p:sp>
        <p:nvSpPr>
          <p:cNvPr id="13" name="TextBox 13"/>
          <p:cNvSpPr txBox="1"/>
          <p:nvPr/>
        </p:nvSpPr>
        <p:spPr>
          <a:xfrm>
            <a:off x="6766145" y="3973802"/>
            <a:ext cx="3162856" cy="1694755"/>
          </a:xfrm>
          <a:prstGeom prst="rect">
            <a:avLst/>
          </a:prstGeom>
        </p:spPr>
        <p:txBody>
          <a:bodyPr lIns="0" tIns="0" rIns="0" bIns="0" rtlCol="0" anchor="t">
            <a:spAutoFit/>
          </a:bodyPr>
          <a:lstStyle/>
          <a:p>
            <a:pPr algn="ctr">
              <a:lnSpc>
                <a:spcPts val="2663"/>
              </a:lnSpc>
              <a:spcBef>
                <a:spcPct val="0"/>
              </a:spcBef>
            </a:pPr>
            <a:r>
              <a:rPr lang="en-US" sz="1902" u="sng">
                <a:solidFill>
                  <a:srgbClr val="000000"/>
                </a:solidFill>
                <a:latin typeface="Times New Roman Bold"/>
                <a:hlinkClick r:id="rId11" tooltip="https://zycie.hellozdrowie.pl/uzaleznienie-od-internetu-definicja-objawy-skutki/#skutki-uzaleznienia-od-internetu"/>
              </a:rPr>
              <a:t>https://zycie.hellozdrowie.pl/uzaleznienie-od-internetu-definicja-objawy-skutki/#skutki-uzaleznienia-od-internetu</a:t>
            </a:r>
          </a:p>
        </p:txBody>
      </p:sp>
      <p:sp>
        <p:nvSpPr>
          <p:cNvPr id="14" name="TextBox 14"/>
          <p:cNvSpPr txBox="1"/>
          <p:nvPr/>
        </p:nvSpPr>
        <p:spPr>
          <a:xfrm>
            <a:off x="6486320" y="2773795"/>
            <a:ext cx="3425600" cy="688641"/>
          </a:xfrm>
          <a:prstGeom prst="rect">
            <a:avLst/>
          </a:prstGeom>
        </p:spPr>
        <p:txBody>
          <a:bodyPr lIns="0" tIns="0" rIns="0" bIns="0" rtlCol="0" anchor="t">
            <a:spAutoFit/>
          </a:bodyPr>
          <a:lstStyle/>
          <a:p>
            <a:pPr algn="ctr">
              <a:lnSpc>
                <a:spcPts val="2637"/>
              </a:lnSpc>
              <a:spcBef>
                <a:spcPct val="0"/>
              </a:spcBef>
            </a:pPr>
            <a:r>
              <a:rPr lang="en-US" sz="1883" u="sng">
                <a:solidFill>
                  <a:srgbClr val="000000"/>
                </a:solidFill>
                <a:latin typeface="Times New Roman Bold"/>
                <a:hlinkClick r:id="rId12" tooltip="https://www.vectra.pl/blog/internet-ciekawostki"/>
              </a:rPr>
              <a:t>https://www.vectra.pl/blog/internet-ciekawostki</a:t>
            </a:r>
          </a:p>
        </p:txBody>
      </p:sp>
      <p:sp>
        <p:nvSpPr>
          <p:cNvPr id="15" name="TextBox 15"/>
          <p:cNvSpPr txBox="1"/>
          <p:nvPr/>
        </p:nvSpPr>
        <p:spPr>
          <a:xfrm>
            <a:off x="6452258" y="942975"/>
            <a:ext cx="3459662" cy="1474282"/>
          </a:xfrm>
          <a:prstGeom prst="rect">
            <a:avLst/>
          </a:prstGeom>
        </p:spPr>
        <p:txBody>
          <a:bodyPr lIns="0" tIns="0" rIns="0" bIns="0" rtlCol="0" anchor="t">
            <a:spAutoFit/>
          </a:bodyPr>
          <a:lstStyle/>
          <a:p>
            <a:pPr algn="ctr">
              <a:lnSpc>
                <a:spcPts val="2877"/>
              </a:lnSpc>
              <a:spcBef>
                <a:spcPct val="0"/>
              </a:spcBef>
            </a:pPr>
            <a:r>
              <a:rPr lang="en-US" sz="2055" u="sng">
                <a:solidFill>
                  <a:srgbClr val="000000"/>
                </a:solidFill>
                <a:latin typeface="Times New Roman Bold"/>
                <a:hlinkClick r:id="rId13" tooltip="https://www.komputerswiat.pl/artykuly/redakcyjne/10-interesujacych-faktow-o-internecie/sklzvbv"/>
              </a:rPr>
              <a:t>https://www.komputerswiat.pl/artykuly/redakcyjne/10-interesujacych-faktow-o-internecie/sklzvbv</a:t>
            </a:r>
          </a:p>
        </p:txBody>
      </p:sp>
    </p:spTree>
  </p:cSld>
  <p:clrMapOvr>
    <a:masterClrMapping/>
  </p:clrMapOvr>
  <p:transition>
    <p:spli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70000"/>
            </a:blip>
            <a:srcRect t="7865" b="7865"/>
            <a:stretch>
              <a:fillRect/>
            </a:stretch>
          </p:blipFill>
          <p:spPr>
            <a:xfrm>
              <a:off x="0" y="0"/>
              <a:ext cx="24384000" cy="13716000"/>
            </a:xfrm>
            <a:prstGeom prst="rect">
              <a:avLst/>
            </a:prstGeom>
          </p:spPr>
        </p:pic>
      </p:grpSp>
      <p:sp>
        <p:nvSpPr>
          <p:cNvPr id="4" name="TextBox 4"/>
          <p:cNvSpPr txBox="1"/>
          <p:nvPr/>
        </p:nvSpPr>
        <p:spPr>
          <a:xfrm>
            <a:off x="5956248" y="5374183"/>
            <a:ext cx="6770501" cy="765129"/>
          </a:xfrm>
          <a:prstGeom prst="rect">
            <a:avLst/>
          </a:prstGeom>
        </p:spPr>
        <p:txBody>
          <a:bodyPr lIns="0" tIns="0" rIns="0" bIns="0" rtlCol="0" anchor="t">
            <a:spAutoFit/>
          </a:bodyPr>
          <a:lstStyle/>
          <a:p>
            <a:pPr algn="ctr">
              <a:lnSpc>
                <a:spcPts val="5602"/>
              </a:lnSpc>
              <a:spcBef>
                <a:spcPct val="0"/>
              </a:spcBef>
            </a:pPr>
            <a:r>
              <a:rPr lang="en-US" sz="4001">
                <a:solidFill>
                  <a:srgbClr val="000000"/>
                </a:solidFill>
                <a:latin typeface="Times New Roman Bold"/>
              </a:rPr>
              <a:t>HISTORIA INTERNETU</a:t>
            </a:r>
          </a:p>
        </p:txBody>
      </p:sp>
      <p:sp>
        <p:nvSpPr>
          <p:cNvPr id="5" name="TextBox 5"/>
          <p:cNvSpPr txBox="1"/>
          <p:nvPr/>
        </p:nvSpPr>
        <p:spPr>
          <a:xfrm>
            <a:off x="1052162" y="3419480"/>
            <a:ext cx="16578673" cy="1724020"/>
          </a:xfrm>
          <a:prstGeom prst="rect">
            <a:avLst/>
          </a:prstGeom>
        </p:spPr>
        <p:txBody>
          <a:bodyPr lIns="0" tIns="0" rIns="0" bIns="0" rtlCol="0" anchor="t">
            <a:spAutoFit/>
          </a:bodyPr>
          <a:lstStyle/>
          <a:p>
            <a:pPr algn="ctr">
              <a:lnSpc>
                <a:spcPts val="11549"/>
              </a:lnSpc>
            </a:pPr>
            <a:r>
              <a:rPr lang="en-US" sz="10999">
                <a:solidFill>
                  <a:srgbClr val="000000"/>
                </a:solidFill>
                <a:latin typeface="Times New Roman Bold"/>
              </a:rPr>
              <a:t>INTERNET BLIŻEJ NAS</a:t>
            </a:r>
          </a:p>
        </p:txBody>
      </p:sp>
    </p:spTree>
  </p:cSld>
  <p:clrMapOvr>
    <a:masterClrMapping/>
  </p:clrMapOvr>
  <p:transition>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225856" y="-162658"/>
            <a:ext cx="10687050" cy="2382715"/>
            <a:chOff x="0" y="0"/>
            <a:chExt cx="2814696" cy="627546"/>
          </a:xfrm>
        </p:grpSpPr>
        <p:sp>
          <p:nvSpPr>
            <p:cNvPr id="3" name="Freeform 3"/>
            <p:cNvSpPr/>
            <p:nvPr/>
          </p:nvSpPr>
          <p:spPr>
            <a:xfrm>
              <a:off x="0" y="0"/>
              <a:ext cx="2814696" cy="627546"/>
            </a:xfrm>
            <a:custGeom>
              <a:avLst/>
              <a:gdLst/>
              <a:ahLst/>
              <a:cxnLst/>
              <a:rect l="l" t="t" r="r" b="b"/>
              <a:pathLst>
                <a:path w="2814696" h="627546">
                  <a:moveTo>
                    <a:pt x="36945" y="0"/>
                  </a:moveTo>
                  <a:lnTo>
                    <a:pt x="2777751" y="0"/>
                  </a:lnTo>
                  <a:cubicBezTo>
                    <a:pt x="2798155" y="0"/>
                    <a:pt x="2814696" y="16541"/>
                    <a:pt x="2814696" y="36945"/>
                  </a:cubicBezTo>
                  <a:lnTo>
                    <a:pt x="2814696" y="590601"/>
                  </a:lnTo>
                  <a:cubicBezTo>
                    <a:pt x="2814696" y="600400"/>
                    <a:pt x="2810804" y="609797"/>
                    <a:pt x="2803875" y="616725"/>
                  </a:cubicBezTo>
                  <a:cubicBezTo>
                    <a:pt x="2796947" y="623654"/>
                    <a:pt x="2787549" y="627546"/>
                    <a:pt x="2777751" y="627546"/>
                  </a:cubicBezTo>
                  <a:lnTo>
                    <a:pt x="36945" y="627546"/>
                  </a:lnTo>
                  <a:cubicBezTo>
                    <a:pt x="27147" y="627546"/>
                    <a:pt x="17750" y="623654"/>
                    <a:pt x="10821" y="616725"/>
                  </a:cubicBezTo>
                  <a:cubicBezTo>
                    <a:pt x="3892" y="609797"/>
                    <a:pt x="0" y="600400"/>
                    <a:pt x="0" y="590601"/>
                  </a:cubicBezTo>
                  <a:lnTo>
                    <a:pt x="0" y="36945"/>
                  </a:lnTo>
                  <a:cubicBezTo>
                    <a:pt x="0" y="16541"/>
                    <a:pt x="16541" y="0"/>
                    <a:pt x="36945" y="0"/>
                  </a:cubicBezTo>
                  <a:close/>
                </a:path>
              </a:pathLst>
            </a:custGeom>
            <a:solidFill>
              <a:srgbClr val="9AAEDD"/>
            </a:solidFill>
          </p:spPr>
        </p:sp>
        <p:sp>
          <p:nvSpPr>
            <p:cNvPr id="4" name="TextBox 4"/>
            <p:cNvSpPr txBox="1"/>
            <p:nvPr/>
          </p:nvSpPr>
          <p:spPr>
            <a:xfrm>
              <a:off x="0" y="-76200"/>
              <a:ext cx="2814696" cy="70374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905665" y="497764"/>
            <a:ext cx="5353635" cy="8082530"/>
          </a:xfrm>
          <a:custGeom>
            <a:avLst/>
            <a:gdLst/>
            <a:ahLst/>
            <a:cxnLst/>
            <a:rect l="l" t="t" r="r" b="b"/>
            <a:pathLst>
              <a:path w="5353635" h="8082530">
                <a:moveTo>
                  <a:pt x="0" y="0"/>
                </a:moveTo>
                <a:lnTo>
                  <a:pt x="5353635" y="0"/>
                </a:lnTo>
                <a:lnTo>
                  <a:pt x="5353635" y="8082530"/>
                </a:lnTo>
                <a:lnTo>
                  <a:pt x="0" y="8082530"/>
                </a:lnTo>
                <a:lnTo>
                  <a:pt x="0" y="0"/>
                </a:lnTo>
                <a:close/>
              </a:path>
            </a:pathLst>
          </a:custGeom>
          <a:blipFill>
            <a:blip r:embed="rId2"/>
            <a:stretch>
              <a:fillRect/>
            </a:stretch>
          </a:blipFill>
        </p:spPr>
      </p:sp>
      <p:sp>
        <p:nvSpPr>
          <p:cNvPr id="6" name="TextBox 6"/>
          <p:cNvSpPr txBox="1"/>
          <p:nvPr/>
        </p:nvSpPr>
        <p:spPr>
          <a:xfrm>
            <a:off x="497300" y="408897"/>
            <a:ext cx="10144162" cy="1495957"/>
          </a:xfrm>
          <a:prstGeom prst="rect">
            <a:avLst/>
          </a:prstGeom>
        </p:spPr>
        <p:txBody>
          <a:bodyPr lIns="0" tIns="0" rIns="0" bIns="0" rtlCol="0" anchor="t">
            <a:spAutoFit/>
          </a:bodyPr>
          <a:lstStyle/>
          <a:p>
            <a:pPr algn="ctr">
              <a:lnSpc>
                <a:spcPts val="10942"/>
              </a:lnSpc>
            </a:pPr>
            <a:r>
              <a:rPr lang="en-US" sz="7815">
                <a:solidFill>
                  <a:srgbClr val="000000"/>
                </a:solidFill>
                <a:latin typeface="Times New Roman Bold"/>
              </a:rPr>
              <a:t>Historia Internetu</a:t>
            </a:r>
          </a:p>
        </p:txBody>
      </p:sp>
      <p:sp>
        <p:nvSpPr>
          <p:cNvPr id="7" name="TextBox 7"/>
          <p:cNvSpPr txBox="1"/>
          <p:nvPr/>
        </p:nvSpPr>
        <p:spPr>
          <a:xfrm>
            <a:off x="1028700" y="2283609"/>
            <a:ext cx="8783561" cy="4377489"/>
          </a:xfrm>
          <a:prstGeom prst="rect">
            <a:avLst/>
          </a:prstGeom>
        </p:spPr>
        <p:txBody>
          <a:bodyPr lIns="0" tIns="0" rIns="0" bIns="0" rtlCol="0" anchor="t">
            <a:spAutoFit/>
          </a:bodyPr>
          <a:lstStyle/>
          <a:p>
            <a:pPr algn="ctr">
              <a:lnSpc>
                <a:spcPts val="4946"/>
              </a:lnSpc>
            </a:pPr>
            <a:r>
              <a:rPr lang="en-US" sz="3532">
                <a:solidFill>
                  <a:srgbClr val="000000"/>
                </a:solidFill>
                <a:latin typeface="Times New Roman Bold"/>
              </a:rPr>
              <a:t>Początki Internetu sięgają aż... Zimnej Wojny</a:t>
            </a:r>
          </a:p>
          <a:p>
            <a:pPr algn="ctr">
              <a:lnSpc>
                <a:spcPts val="4946"/>
              </a:lnSpc>
              <a:spcBef>
                <a:spcPct val="0"/>
              </a:spcBef>
            </a:pPr>
            <a:r>
              <a:rPr lang="en-US" sz="3532">
                <a:solidFill>
                  <a:srgbClr val="000000"/>
                </a:solidFill>
                <a:latin typeface="Times New Roman Bold"/>
              </a:rPr>
              <a:t>Wszystko zaczęło się od powstania ARPANET-u, czyli z ang. </a:t>
            </a:r>
            <a:r>
              <a:rPr lang="en-US" sz="3532">
                <a:solidFill>
                  <a:srgbClr val="000000"/>
                </a:solidFill>
                <a:latin typeface="Times New Roman Bold Italics"/>
              </a:rPr>
              <a:t>Advanced Research Project Agency. </a:t>
            </a:r>
            <a:r>
              <a:rPr lang="en-US" sz="3532" u="sng">
                <a:solidFill>
                  <a:srgbClr val="F60000"/>
                </a:solidFill>
                <a:latin typeface="Times New Roman Bold"/>
              </a:rPr>
              <a:t>Jest to sieć oparta na rozproszonej architekturze i protokole TCP/IP. Jest bezpośrednim przodkiem Internetu </a:t>
            </a:r>
          </a:p>
        </p:txBody>
      </p:sp>
      <p:sp>
        <p:nvSpPr>
          <p:cNvPr id="8" name="TextBox 8"/>
          <p:cNvSpPr txBox="1"/>
          <p:nvPr/>
        </p:nvSpPr>
        <p:spPr>
          <a:xfrm>
            <a:off x="878662" y="6527748"/>
            <a:ext cx="9381438" cy="3139239"/>
          </a:xfrm>
          <a:prstGeom prst="rect">
            <a:avLst/>
          </a:prstGeom>
        </p:spPr>
        <p:txBody>
          <a:bodyPr lIns="0" tIns="0" rIns="0" bIns="0" rtlCol="0" anchor="t">
            <a:spAutoFit/>
          </a:bodyPr>
          <a:lstStyle/>
          <a:p>
            <a:pPr algn="ctr">
              <a:lnSpc>
                <a:spcPts val="4946"/>
              </a:lnSpc>
              <a:spcBef>
                <a:spcPct val="0"/>
              </a:spcBef>
            </a:pPr>
            <a:r>
              <a:rPr lang="en-US" sz="3532">
                <a:solidFill>
                  <a:srgbClr val="000000"/>
                </a:solidFill>
                <a:latin typeface="Times New Roman Bold"/>
              </a:rPr>
              <a:t>Do przełomowego odkrycia doszło dzięki polskiemu badaczowi. Paul Baran opracował funkcjonującym do dziś komutację pakietów. Metoda ma również swoją specjalną nazwę </a:t>
            </a:r>
            <a:r>
              <a:rPr lang="en-US" sz="3532">
                <a:solidFill>
                  <a:srgbClr val="F60000"/>
                </a:solidFill>
                <a:latin typeface="Times New Roman Bold Italics"/>
              </a:rPr>
              <a:t>GORĄCY KARTOFEL</a:t>
            </a:r>
            <a:r>
              <a:rPr lang="en-US" sz="3532">
                <a:solidFill>
                  <a:srgbClr val="000000"/>
                </a:solidFill>
                <a:latin typeface="Times New Roman Bold"/>
              </a:rPr>
              <a:t>.</a:t>
            </a:r>
          </a:p>
        </p:txBody>
      </p:sp>
      <p:sp>
        <p:nvSpPr>
          <p:cNvPr id="9" name="TextBox 9"/>
          <p:cNvSpPr txBox="1"/>
          <p:nvPr/>
        </p:nvSpPr>
        <p:spPr>
          <a:xfrm>
            <a:off x="10969955" y="8550693"/>
            <a:ext cx="7225056" cy="1281864"/>
          </a:xfrm>
          <a:prstGeom prst="rect">
            <a:avLst/>
          </a:prstGeom>
        </p:spPr>
        <p:txBody>
          <a:bodyPr lIns="0" tIns="0" rIns="0" bIns="0" rtlCol="0" anchor="t">
            <a:spAutoFit/>
          </a:bodyPr>
          <a:lstStyle/>
          <a:p>
            <a:pPr algn="ctr">
              <a:lnSpc>
                <a:spcPts val="4946"/>
              </a:lnSpc>
            </a:pPr>
            <a:r>
              <a:rPr lang="en-US" sz="3532">
                <a:solidFill>
                  <a:srgbClr val="000000"/>
                </a:solidFill>
                <a:latin typeface="Times New Roman Bold"/>
              </a:rPr>
              <a:t>Paul Baran </a:t>
            </a:r>
          </a:p>
          <a:p>
            <a:pPr algn="ctr">
              <a:lnSpc>
                <a:spcPts val="4946"/>
              </a:lnSpc>
              <a:spcBef>
                <a:spcPct val="0"/>
              </a:spcBef>
            </a:pPr>
            <a:r>
              <a:rPr lang="en-US" sz="3532">
                <a:solidFill>
                  <a:srgbClr val="000000"/>
                </a:solidFill>
                <a:latin typeface="Times New Roman Bold"/>
              </a:rPr>
              <a:t>ur.29.04.1926-zm 26.03.2011</a:t>
            </a:r>
          </a:p>
        </p:txBody>
      </p:sp>
    </p:spTree>
  </p:cSld>
  <p:clrMapOvr>
    <a:masterClrMapping/>
  </p:clrMapOvr>
  <p:transition>
    <p:spli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rot="-550445">
            <a:off x="3780249" y="2310953"/>
            <a:ext cx="1781915" cy="1719548"/>
          </a:xfrm>
          <a:prstGeom prst="rect">
            <a:avLst/>
          </a:prstGeom>
        </p:spPr>
      </p:pic>
      <p:pic>
        <p:nvPicPr>
          <p:cNvPr id="3" name="Picture 3"/>
          <p:cNvPicPr>
            <a:picLocks noChangeAspect="1"/>
          </p:cNvPicPr>
          <p:nvPr/>
        </p:nvPicPr>
        <p:blipFill>
          <a:blip r:embed="rId2" cstate="print"/>
          <a:srcRect/>
          <a:stretch>
            <a:fillRect/>
          </a:stretch>
        </p:blipFill>
        <p:spPr>
          <a:xfrm rot="5400000">
            <a:off x="12114683" y="2410822"/>
            <a:ext cx="1781915" cy="1719548"/>
          </a:xfrm>
          <a:prstGeom prst="rect">
            <a:avLst/>
          </a:prstGeom>
        </p:spPr>
      </p:pic>
      <p:pic>
        <p:nvPicPr>
          <p:cNvPr id="4" name="Picture 4"/>
          <p:cNvPicPr>
            <a:picLocks noChangeAspect="1"/>
          </p:cNvPicPr>
          <p:nvPr/>
        </p:nvPicPr>
        <p:blipFill>
          <a:blip r:embed="rId2" cstate="print"/>
          <a:srcRect/>
          <a:stretch>
            <a:fillRect/>
          </a:stretch>
        </p:blipFill>
        <p:spPr>
          <a:xfrm rot="-10800000">
            <a:off x="13005641" y="6391966"/>
            <a:ext cx="1781915" cy="1719548"/>
          </a:xfrm>
          <a:prstGeom prst="rect">
            <a:avLst/>
          </a:prstGeom>
        </p:spPr>
      </p:pic>
      <p:pic>
        <p:nvPicPr>
          <p:cNvPr id="5" name="Picture 5"/>
          <p:cNvPicPr>
            <a:picLocks noChangeAspect="1"/>
          </p:cNvPicPr>
          <p:nvPr/>
        </p:nvPicPr>
        <p:blipFill>
          <a:blip r:embed="rId2" cstate="print"/>
          <a:srcRect/>
          <a:stretch>
            <a:fillRect/>
          </a:stretch>
        </p:blipFill>
        <p:spPr>
          <a:xfrm rot="-5338824">
            <a:off x="3639102" y="6593254"/>
            <a:ext cx="1781915" cy="1719548"/>
          </a:xfrm>
          <a:prstGeom prst="rect">
            <a:avLst/>
          </a:prstGeom>
        </p:spPr>
      </p:pic>
      <p:grpSp>
        <p:nvGrpSpPr>
          <p:cNvPr id="6" name="Group 6"/>
          <p:cNvGrpSpPr/>
          <p:nvPr/>
        </p:nvGrpSpPr>
        <p:grpSpPr>
          <a:xfrm>
            <a:off x="5921111" y="3646983"/>
            <a:ext cx="5996156" cy="2367975"/>
            <a:chOff x="0" y="0"/>
            <a:chExt cx="1579234" cy="623664"/>
          </a:xfrm>
        </p:grpSpPr>
        <p:sp>
          <p:nvSpPr>
            <p:cNvPr id="7" name="Freeform 7"/>
            <p:cNvSpPr/>
            <p:nvPr/>
          </p:nvSpPr>
          <p:spPr>
            <a:xfrm>
              <a:off x="0" y="0"/>
              <a:ext cx="1579234" cy="623664"/>
            </a:xfrm>
            <a:custGeom>
              <a:avLst/>
              <a:gdLst/>
              <a:ahLst/>
              <a:cxnLst/>
              <a:rect l="l" t="t" r="r" b="b"/>
              <a:pathLst>
                <a:path w="1579234" h="623664">
                  <a:moveTo>
                    <a:pt x="65849" y="0"/>
                  </a:moveTo>
                  <a:lnTo>
                    <a:pt x="1513386" y="0"/>
                  </a:lnTo>
                  <a:cubicBezTo>
                    <a:pt x="1530850" y="0"/>
                    <a:pt x="1547599" y="6938"/>
                    <a:pt x="1559948" y="19287"/>
                  </a:cubicBezTo>
                  <a:cubicBezTo>
                    <a:pt x="1572297" y="31636"/>
                    <a:pt x="1579234" y="48384"/>
                    <a:pt x="1579234" y="65849"/>
                  </a:cubicBezTo>
                  <a:lnTo>
                    <a:pt x="1579234" y="557816"/>
                  </a:lnTo>
                  <a:cubicBezTo>
                    <a:pt x="1579234" y="575280"/>
                    <a:pt x="1572297" y="592029"/>
                    <a:pt x="1559948" y="604378"/>
                  </a:cubicBezTo>
                  <a:cubicBezTo>
                    <a:pt x="1547599" y="616727"/>
                    <a:pt x="1530850" y="623664"/>
                    <a:pt x="1513386" y="623664"/>
                  </a:cubicBezTo>
                  <a:lnTo>
                    <a:pt x="65849" y="623664"/>
                  </a:lnTo>
                  <a:cubicBezTo>
                    <a:pt x="48384" y="623664"/>
                    <a:pt x="31636" y="616727"/>
                    <a:pt x="19287" y="604378"/>
                  </a:cubicBezTo>
                  <a:cubicBezTo>
                    <a:pt x="6938" y="592029"/>
                    <a:pt x="0" y="575280"/>
                    <a:pt x="0" y="557816"/>
                  </a:cubicBezTo>
                  <a:lnTo>
                    <a:pt x="0" y="65849"/>
                  </a:lnTo>
                  <a:cubicBezTo>
                    <a:pt x="0" y="48384"/>
                    <a:pt x="6938" y="31636"/>
                    <a:pt x="19287" y="19287"/>
                  </a:cubicBezTo>
                  <a:cubicBezTo>
                    <a:pt x="31636" y="6938"/>
                    <a:pt x="48384" y="0"/>
                    <a:pt x="65849" y="0"/>
                  </a:cubicBezTo>
                  <a:close/>
                </a:path>
              </a:pathLst>
            </a:custGeom>
            <a:solidFill>
              <a:srgbClr val="B6C9F4"/>
            </a:solidFill>
          </p:spPr>
        </p:sp>
        <p:sp>
          <p:nvSpPr>
            <p:cNvPr id="8" name="TextBox 8"/>
            <p:cNvSpPr txBox="1"/>
            <p:nvPr/>
          </p:nvSpPr>
          <p:spPr>
            <a:xfrm>
              <a:off x="0" y="-76200"/>
              <a:ext cx="1579234" cy="69986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862815" y="3170727"/>
            <a:ext cx="1463763" cy="1351984"/>
          </a:xfrm>
          <a:custGeom>
            <a:avLst/>
            <a:gdLst/>
            <a:ahLst/>
            <a:cxnLst/>
            <a:rect l="l" t="t" r="r" b="b"/>
            <a:pathLst>
              <a:path w="1463763" h="1351984">
                <a:moveTo>
                  <a:pt x="0" y="0"/>
                </a:moveTo>
                <a:lnTo>
                  <a:pt x="1463763" y="0"/>
                </a:lnTo>
                <a:lnTo>
                  <a:pt x="1463763" y="1351985"/>
                </a:lnTo>
                <a:lnTo>
                  <a:pt x="0" y="13519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6307094" y="4051590"/>
            <a:ext cx="5400233" cy="1444618"/>
          </a:xfrm>
          <a:prstGeom prst="rect">
            <a:avLst/>
          </a:prstGeom>
        </p:spPr>
        <p:txBody>
          <a:bodyPr lIns="0" tIns="0" rIns="0" bIns="0" rtlCol="0" anchor="t">
            <a:spAutoFit/>
          </a:bodyPr>
          <a:lstStyle/>
          <a:p>
            <a:pPr algn="ctr">
              <a:lnSpc>
                <a:spcPts val="10699"/>
              </a:lnSpc>
            </a:pPr>
            <a:r>
              <a:rPr lang="en-US" sz="7642">
                <a:solidFill>
                  <a:srgbClr val="000000"/>
                </a:solidFill>
                <a:latin typeface="Times New Roman Bold"/>
              </a:rPr>
              <a:t>INTERNET </a:t>
            </a:r>
          </a:p>
        </p:txBody>
      </p:sp>
      <p:sp>
        <p:nvSpPr>
          <p:cNvPr id="11" name="Freeform 11"/>
          <p:cNvSpPr/>
          <p:nvPr/>
        </p:nvSpPr>
        <p:spPr>
          <a:xfrm>
            <a:off x="5921111" y="5338966"/>
            <a:ext cx="1463763" cy="1351984"/>
          </a:xfrm>
          <a:custGeom>
            <a:avLst/>
            <a:gdLst/>
            <a:ahLst/>
            <a:cxnLst/>
            <a:rect l="l" t="t" r="r" b="b"/>
            <a:pathLst>
              <a:path w="1463763" h="1351984">
                <a:moveTo>
                  <a:pt x="0" y="0"/>
                </a:moveTo>
                <a:lnTo>
                  <a:pt x="1463763" y="0"/>
                </a:lnTo>
                <a:lnTo>
                  <a:pt x="1463763" y="1351984"/>
                </a:lnTo>
                <a:lnTo>
                  <a:pt x="0" y="13519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457812" y="4929195"/>
            <a:ext cx="8224758" cy="5961297"/>
          </a:xfrm>
          <a:custGeom>
            <a:avLst/>
            <a:gdLst/>
            <a:ahLst/>
            <a:cxnLst/>
            <a:rect l="l" t="t" r="r" b="b"/>
            <a:pathLst>
              <a:path w="8224758" h="5961297">
                <a:moveTo>
                  <a:pt x="0" y="0"/>
                </a:moveTo>
                <a:lnTo>
                  <a:pt x="8224759" y="0"/>
                </a:lnTo>
                <a:lnTo>
                  <a:pt x="8224759" y="5961297"/>
                </a:lnTo>
                <a:lnTo>
                  <a:pt x="0" y="59612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TextBox 13"/>
          <p:cNvSpPr txBox="1"/>
          <p:nvPr/>
        </p:nvSpPr>
        <p:spPr>
          <a:xfrm>
            <a:off x="11751675" y="4144137"/>
            <a:ext cx="5507625" cy="1966019"/>
          </a:xfrm>
          <a:prstGeom prst="rect">
            <a:avLst/>
          </a:prstGeom>
        </p:spPr>
        <p:txBody>
          <a:bodyPr lIns="0" tIns="0" rIns="0" bIns="0" rtlCol="0" anchor="t">
            <a:spAutoFit/>
          </a:bodyPr>
          <a:lstStyle/>
          <a:p>
            <a:pPr algn="ctr">
              <a:lnSpc>
                <a:spcPts val="5029"/>
              </a:lnSpc>
              <a:spcBef>
                <a:spcPct val="0"/>
              </a:spcBef>
            </a:pPr>
            <a:r>
              <a:rPr lang="en-US" sz="3592">
                <a:solidFill>
                  <a:srgbClr val="000000"/>
                </a:solidFill>
                <a:latin typeface="Times New Roman Bold"/>
              </a:rPr>
              <a:t> ogólne pojęcie  Internetu to system połączeń między komputerami</a:t>
            </a:r>
          </a:p>
        </p:txBody>
      </p:sp>
      <p:sp>
        <p:nvSpPr>
          <p:cNvPr id="14" name="TextBox 14"/>
          <p:cNvSpPr txBox="1"/>
          <p:nvPr/>
        </p:nvSpPr>
        <p:spPr>
          <a:xfrm>
            <a:off x="5376883" y="7136156"/>
            <a:ext cx="8202877" cy="2284049"/>
          </a:xfrm>
          <a:prstGeom prst="rect">
            <a:avLst/>
          </a:prstGeom>
        </p:spPr>
        <p:txBody>
          <a:bodyPr lIns="0" tIns="0" rIns="0" bIns="0" rtlCol="0" anchor="t">
            <a:spAutoFit/>
          </a:bodyPr>
          <a:lstStyle/>
          <a:p>
            <a:pPr algn="ctr">
              <a:lnSpc>
                <a:spcPts val="5882"/>
              </a:lnSpc>
            </a:pPr>
            <a:r>
              <a:rPr lang="en-US" sz="4201" u="sng">
                <a:solidFill>
                  <a:srgbClr val="000000"/>
                </a:solidFill>
                <a:latin typeface="Times New Roman Bold"/>
              </a:rPr>
              <a:t>17.08.1991</a:t>
            </a:r>
          </a:p>
          <a:p>
            <a:pPr algn="ctr">
              <a:lnSpc>
                <a:spcPts val="5882"/>
              </a:lnSpc>
              <a:spcBef>
                <a:spcPct val="0"/>
              </a:spcBef>
            </a:pPr>
            <a:r>
              <a:rPr lang="en-US" sz="4201">
                <a:solidFill>
                  <a:srgbClr val="000000"/>
                </a:solidFill>
                <a:latin typeface="Times New Roman Bold"/>
              </a:rPr>
              <a:t>Uruchomienie pierwszego połączenia Internetowego w Polsce </a:t>
            </a:r>
          </a:p>
        </p:txBody>
      </p:sp>
      <p:sp>
        <p:nvSpPr>
          <p:cNvPr id="15" name="TextBox 15"/>
          <p:cNvSpPr txBox="1"/>
          <p:nvPr/>
        </p:nvSpPr>
        <p:spPr>
          <a:xfrm>
            <a:off x="295336" y="3871852"/>
            <a:ext cx="5392509" cy="2520114"/>
          </a:xfrm>
          <a:prstGeom prst="rect">
            <a:avLst/>
          </a:prstGeom>
        </p:spPr>
        <p:txBody>
          <a:bodyPr lIns="0" tIns="0" rIns="0" bIns="0" rtlCol="0" anchor="t">
            <a:spAutoFit/>
          </a:bodyPr>
          <a:lstStyle/>
          <a:p>
            <a:pPr algn="ctr">
              <a:lnSpc>
                <a:spcPts val="4946"/>
              </a:lnSpc>
            </a:pPr>
            <a:r>
              <a:rPr lang="en-US" sz="3532">
                <a:solidFill>
                  <a:srgbClr val="000000"/>
                </a:solidFill>
                <a:latin typeface="Times New Roman Bold"/>
              </a:rPr>
              <a:t>definicja  pochodzi od angielskiego słowa </a:t>
            </a:r>
          </a:p>
          <a:p>
            <a:pPr algn="ctr">
              <a:lnSpc>
                <a:spcPts val="4946"/>
              </a:lnSpc>
              <a:spcBef>
                <a:spcPct val="0"/>
              </a:spcBef>
            </a:pPr>
            <a:r>
              <a:rPr lang="en-US" sz="3532">
                <a:solidFill>
                  <a:srgbClr val="000000"/>
                </a:solidFill>
                <a:latin typeface="Times New Roman Bold"/>
              </a:rPr>
              <a:t>"Inter-network", która oznacza "między sieć"</a:t>
            </a:r>
          </a:p>
        </p:txBody>
      </p:sp>
      <p:sp>
        <p:nvSpPr>
          <p:cNvPr id="16" name="TextBox 16"/>
          <p:cNvSpPr txBox="1"/>
          <p:nvPr/>
        </p:nvSpPr>
        <p:spPr>
          <a:xfrm>
            <a:off x="5747707" y="1577934"/>
            <a:ext cx="6519008" cy="1402715"/>
          </a:xfrm>
          <a:prstGeom prst="rect">
            <a:avLst/>
          </a:prstGeom>
        </p:spPr>
        <p:txBody>
          <a:bodyPr lIns="0" tIns="0" rIns="0" bIns="0" rtlCol="0" anchor="t">
            <a:spAutoFit/>
          </a:bodyPr>
          <a:lstStyle/>
          <a:p>
            <a:pPr algn="ctr">
              <a:lnSpc>
                <a:spcPts val="5374"/>
              </a:lnSpc>
              <a:spcBef>
                <a:spcPct val="0"/>
              </a:spcBef>
            </a:pPr>
            <a:r>
              <a:rPr lang="en-US" sz="3838">
                <a:solidFill>
                  <a:srgbClr val="000000"/>
                </a:solidFill>
                <a:latin typeface="Times New Roman Bold"/>
              </a:rPr>
              <a:t>Początki Internetu sięgają końca lat 60 XX wieku</a:t>
            </a:r>
          </a:p>
        </p:txBody>
      </p:sp>
      <p:sp>
        <p:nvSpPr>
          <p:cNvPr id="17" name="Freeform 17"/>
          <p:cNvSpPr/>
          <p:nvPr/>
        </p:nvSpPr>
        <p:spPr>
          <a:xfrm rot="-10800000">
            <a:off x="10393108" y="-241808"/>
            <a:ext cx="8224758" cy="5961297"/>
          </a:xfrm>
          <a:custGeom>
            <a:avLst/>
            <a:gdLst/>
            <a:ahLst/>
            <a:cxnLst/>
            <a:rect l="l" t="t" r="r" b="b"/>
            <a:pathLst>
              <a:path w="8224758" h="5961297">
                <a:moveTo>
                  <a:pt x="0" y="0"/>
                </a:moveTo>
                <a:lnTo>
                  <a:pt x="8224759" y="0"/>
                </a:lnTo>
                <a:lnTo>
                  <a:pt x="8224759" y="5961297"/>
                </a:lnTo>
                <a:lnTo>
                  <a:pt x="0" y="59612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ransition>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70000"/>
            </a:blip>
            <a:srcRect t="9532" b="9532"/>
            <a:stretch>
              <a:fillRect/>
            </a:stretch>
          </p:blipFill>
          <p:spPr>
            <a:xfrm>
              <a:off x="0" y="0"/>
              <a:ext cx="24384000" cy="13716000"/>
            </a:xfrm>
            <a:prstGeom prst="rect">
              <a:avLst/>
            </a:prstGeom>
          </p:spPr>
        </p:pic>
      </p:grpSp>
      <p:sp>
        <p:nvSpPr>
          <p:cNvPr id="4" name="TextBox 4"/>
          <p:cNvSpPr txBox="1"/>
          <p:nvPr/>
        </p:nvSpPr>
        <p:spPr>
          <a:xfrm>
            <a:off x="786134" y="4165316"/>
            <a:ext cx="17152351" cy="2579060"/>
          </a:xfrm>
          <a:prstGeom prst="rect">
            <a:avLst/>
          </a:prstGeom>
        </p:spPr>
        <p:txBody>
          <a:bodyPr lIns="0" tIns="0" rIns="0" bIns="0" rtlCol="0" anchor="t">
            <a:spAutoFit/>
          </a:bodyPr>
          <a:lstStyle/>
          <a:p>
            <a:pPr algn="ctr">
              <a:lnSpc>
                <a:spcPts val="9327"/>
              </a:lnSpc>
            </a:pPr>
            <a:r>
              <a:rPr lang="en-US" sz="8883">
                <a:solidFill>
                  <a:srgbClr val="000000"/>
                </a:solidFill>
                <a:latin typeface="Times New Roman Bold"/>
              </a:rPr>
              <a:t>INTERNET-ODKRYCIE CZY </a:t>
            </a:r>
            <a:r>
              <a:rPr lang="en-US" sz="8883">
                <a:solidFill>
                  <a:srgbClr val="000000"/>
                </a:solidFill>
                <a:latin typeface="Times New Roman Bold Italics"/>
              </a:rPr>
              <a:t>“PUSZKA PANDORY”</a:t>
            </a:r>
            <a:r>
              <a:rPr lang="en-US" sz="8883">
                <a:solidFill>
                  <a:srgbClr val="000000"/>
                </a:solidFill>
                <a:latin typeface="Times New Roman Bold"/>
              </a:rPr>
              <a:t>?</a:t>
            </a:r>
          </a:p>
        </p:txBody>
      </p:sp>
    </p:spTree>
  </p:cSld>
  <p:clrMapOvr>
    <a:masterClrMapping/>
  </p:clrMapOvr>
  <p:transition>
    <p:spli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936762" y="61054"/>
          <a:ext cx="10826382" cy="10164891"/>
        </p:xfrm>
        <a:graphic>
          <a:graphicData uri="http://schemas.openxmlformats.org/drawingml/2006/table">
            <a:tbl>
              <a:tblPr/>
              <a:tblGrid>
                <a:gridCol w="5413191"/>
                <a:gridCol w="5413191"/>
              </a:tblGrid>
              <a:tr h="2156974">
                <a:tc>
                  <a:txBody>
                    <a:bodyPr/>
                    <a:lstStyle/>
                    <a:p>
                      <a:pPr algn="ctr">
                        <a:lnSpc>
                          <a:spcPts val="4899"/>
                        </a:lnSpc>
                        <a:defRPr/>
                      </a:pPr>
                      <a:r>
                        <a:rPr lang="en-US" sz="3499" u="sng">
                          <a:solidFill>
                            <a:srgbClr val="000000"/>
                          </a:solidFill>
                          <a:latin typeface="Times New Roman Bold"/>
                        </a:rPr>
                        <a:t>POZYTYWNY ASPEKT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u="sng">
                          <a:solidFill>
                            <a:srgbClr val="000000"/>
                          </a:solidFill>
                          <a:latin typeface="Times New Roman Bold"/>
                        </a:rPr>
                        <a:t>NEGATYWNY ASPEKT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556703">
                <a:tc>
                  <a:txBody>
                    <a:bodyPr/>
                    <a:lstStyle/>
                    <a:p>
                      <a:pPr algn="ctr">
                        <a:lnSpc>
                          <a:spcPts val="3499"/>
                        </a:lnSpc>
                        <a:defRPr/>
                      </a:pPr>
                      <a:r>
                        <a:rPr lang="en-US" sz="2499">
                          <a:solidFill>
                            <a:srgbClr val="000000"/>
                          </a:solidFill>
                          <a:latin typeface="Times New Roman Bold"/>
                        </a:rPr>
                        <a:t>ŁATWY DOSTĘP DO INFORMACJI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DUŻE RYZYKO FAKE NEWSÓW I DEZINFORMACJI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787876">
                <a:tc>
                  <a:txBody>
                    <a:bodyPr/>
                    <a:lstStyle/>
                    <a:p>
                      <a:pPr algn="ctr">
                        <a:lnSpc>
                          <a:spcPts val="3499"/>
                        </a:lnSpc>
                        <a:defRPr/>
                      </a:pPr>
                      <a:r>
                        <a:rPr lang="en-US" sz="2499">
                          <a:solidFill>
                            <a:srgbClr val="000000"/>
                          </a:solidFill>
                          <a:latin typeface="Times New Roman Bold"/>
                        </a:rPr>
                        <a:t>MOŻLIWOŚĆ PRACY ZDALNEJ</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OSZUŚCI I ZMOŻONA PRZESTĘPCZOŚĆ INTERNETOWA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787876">
                <a:tc>
                  <a:txBody>
                    <a:bodyPr/>
                    <a:lstStyle/>
                    <a:p>
                      <a:pPr algn="ctr">
                        <a:lnSpc>
                          <a:spcPts val="3499"/>
                        </a:lnSpc>
                        <a:defRPr/>
                      </a:pPr>
                      <a:r>
                        <a:rPr lang="en-US" sz="2499">
                          <a:solidFill>
                            <a:srgbClr val="000000"/>
                          </a:solidFill>
                          <a:latin typeface="Times New Roman Bold"/>
                        </a:rPr>
                        <a:t>MOŻLIWOŚĆ HANDLU INTERNETOWEGO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NIELEGALNY “BLACK MARKET” , CZYLI DARK WEB I DEEP WEB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437731">
                <a:tc>
                  <a:txBody>
                    <a:bodyPr/>
                    <a:lstStyle/>
                    <a:p>
                      <a:pPr algn="ctr">
                        <a:lnSpc>
                          <a:spcPts val="3499"/>
                        </a:lnSpc>
                        <a:defRPr/>
                      </a:pPr>
                      <a:r>
                        <a:rPr lang="en-US" sz="2499">
                          <a:solidFill>
                            <a:srgbClr val="000000"/>
                          </a:solidFill>
                          <a:latin typeface="Times New Roman Bold"/>
                        </a:rPr>
                        <a:t>MOŻLIWOŚĆ WYKONYWANIA TRANSAKCJI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FAKE LINKI, WYŁUDZANIE PIENIĘDZY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437731">
                <a:tc>
                  <a:txBody>
                    <a:bodyPr/>
                    <a:lstStyle/>
                    <a:p>
                      <a:pPr algn="ctr">
                        <a:lnSpc>
                          <a:spcPts val="3499"/>
                        </a:lnSpc>
                        <a:defRPr/>
                      </a:pPr>
                      <a:r>
                        <a:rPr lang="en-US" sz="2499">
                          <a:solidFill>
                            <a:srgbClr val="000000"/>
                          </a:solidFill>
                          <a:latin typeface="Times New Roman Bold"/>
                        </a:rPr>
                        <a:t>MOŻLIWOŚĆ UCZENIA SIĘ I DOSZKALANIA ZDALNIE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Times New Roman Bold"/>
                        </a:rPr>
                        <a:t>NIELEGALNE STRONY ZWIĄZANE Z PORNOGRAFIĄ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grpSp>
        <p:nvGrpSpPr>
          <p:cNvPr id="3" name="Group 3"/>
          <p:cNvGrpSpPr/>
          <p:nvPr/>
        </p:nvGrpSpPr>
        <p:grpSpPr>
          <a:xfrm>
            <a:off x="-167948" y="-417987"/>
            <a:ext cx="6700833" cy="3086103"/>
            <a:chOff x="0" y="0"/>
            <a:chExt cx="1764828" cy="812801"/>
          </a:xfrm>
        </p:grpSpPr>
        <p:sp>
          <p:nvSpPr>
            <p:cNvPr id="4" name="Freeform 4"/>
            <p:cNvSpPr/>
            <p:nvPr/>
          </p:nvSpPr>
          <p:spPr>
            <a:xfrm>
              <a:off x="0" y="0"/>
              <a:ext cx="1764828" cy="812801"/>
            </a:xfrm>
            <a:custGeom>
              <a:avLst/>
              <a:gdLst/>
              <a:ahLst/>
              <a:cxnLst/>
              <a:rect l="l" t="t" r="r" b="b"/>
              <a:pathLst>
                <a:path w="1764828" h="812801">
                  <a:moveTo>
                    <a:pt x="58924" y="0"/>
                  </a:moveTo>
                  <a:lnTo>
                    <a:pt x="1705905" y="0"/>
                  </a:lnTo>
                  <a:cubicBezTo>
                    <a:pt x="1738447" y="0"/>
                    <a:pt x="1764828" y="26381"/>
                    <a:pt x="1764828" y="58924"/>
                  </a:cubicBezTo>
                  <a:lnTo>
                    <a:pt x="1764828" y="753877"/>
                  </a:lnTo>
                  <a:cubicBezTo>
                    <a:pt x="1764828" y="786420"/>
                    <a:pt x="1738447" y="812801"/>
                    <a:pt x="1705905" y="812801"/>
                  </a:cubicBezTo>
                  <a:lnTo>
                    <a:pt x="58924" y="812801"/>
                  </a:lnTo>
                  <a:cubicBezTo>
                    <a:pt x="26381" y="812801"/>
                    <a:pt x="0" y="786420"/>
                    <a:pt x="0" y="753877"/>
                  </a:cubicBezTo>
                  <a:lnTo>
                    <a:pt x="0" y="58924"/>
                  </a:lnTo>
                  <a:cubicBezTo>
                    <a:pt x="0" y="26381"/>
                    <a:pt x="26381" y="0"/>
                    <a:pt x="58924" y="0"/>
                  </a:cubicBezTo>
                  <a:close/>
                </a:path>
              </a:pathLst>
            </a:custGeom>
            <a:solidFill>
              <a:srgbClr val="9AAEDD"/>
            </a:solidFill>
          </p:spPr>
        </p:sp>
        <p:sp>
          <p:nvSpPr>
            <p:cNvPr id="5" name="TextBox 5"/>
            <p:cNvSpPr txBox="1"/>
            <p:nvPr/>
          </p:nvSpPr>
          <p:spPr>
            <a:xfrm>
              <a:off x="0" y="-76200"/>
              <a:ext cx="1764828" cy="88900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9668" y="77321"/>
            <a:ext cx="6105601" cy="2375670"/>
          </a:xfrm>
          <a:prstGeom prst="rect">
            <a:avLst/>
          </a:prstGeom>
        </p:spPr>
        <p:txBody>
          <a:bodyPr lIns="0" tIns="0" rIns="0" bIns="0" rtlCol="0" anchor="t">
            <a:spAutoFit/>
          </a:bodyPr>
          <a:lstStyle/>
          <a:p>
            <a:pPr algn="ctr">
              <a:lnSpc>
                <a:spcPts val="9064"/>
              </a:lnSpc>
            </a:pPr>
            <a:r>
              <a:rPr lang="en-US" sz="6474">
                <a:solidFill>
                  <a:srgbClr val="000000"/>
                </a:solidFill>
                <a:latin typeface="Times New Roman Bold"/>
              </a:rPr>
              <a:t>Dwie strony Internetu</a:t>
            </a:r>
          </a:p>
        </p:txBody>
      </p:sp>
      <p:sp>
        <p:nvSpPr>
          <p:cNvPr id="7" name="TextBox 7"/>
          <p:cNvSpPr txBox="1"/>
          <p:nvPr/>
        </p:nvSpPr>
        <p:spPr>
          <a:xfrm>
            <a:off x="358613" y="3453829"/>
            <a:ext cx="6030317" cy="5059755"/>
          </a:xfrm>
          <a:prstGeom prst="rect">
            <a:avLst/>
          </a:prstGeom>
        </p:spPr>
        <p:txBody>
          <a:bodyPr lIns="0" tIns="0" rIns="0" bIns="0" rtlCol="0" anchor="t">
            <a:spAutoFit/>
          </a:bodyPr>
          <a:lstStyle/>
          <a:p>
            <a:pPr algn="ctr">
              <a:lnSpc>
                <a:spcPts val="5665"/>
              </a:lnSpc>
              <a:spcBef>
                <a:spcPct val="0"/>
              </a:spcBef>
            </a:pPr>
            <a:r>
              <a:rPr lang="en-US" sz="4047">
                <a:solidFill>
                  <a:srgbClr val="000000"/>
                </a:solidFill>
                <a:latin typeface="Times New Roman Bold"/>
              </a:rPr>
              <a:t>Korzystając z </a:t>
            </a:r>
            <a:r>
              <a:rPr lang="en-US" sz="4047">
                <a:solidFill>
                  <a:srgbClr val="000000"/>
                </a:solidFill>
                <a:latin typeface="Times New Roman Bold Italics"/>
              </a:rPr>
              <a:t>Internetu</a:t>
            </a:r>
            <a:r>
              <a:rPr lang="en-US" sz="4047">
                <a:solidFill>
                  <a:srgbClr val="000000"/>
                </a:solidFill>
                <a:latin typeface="Times New Roman Bold"/>
              </a:rPr>
              <a:t> należy zachować rozum, logiczne myślenie i przede wszystkim CZUJNOŚĆ. Nie wszystko co zostało napisane/wysłane/wstawione  musi być prawdą !</a:t>
            </a:r>
          </a:p>
        </p:txBody>
      </p:sp>
    </p:spTree>
  </p:cSld>
  <p:clrMapOvr>
    <a:masterClrMapping/>
  </p:clrMapOvr>
  <p:transition>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0" y="-514350"/>
            <a:ext cx="9144000" cy="3086100"/>
            <a:chOff x="0" y="0"/>
            <a:chExt cx="2408296" cy="812800"/>
          </a:xfrm>
        </p:grpSpPr>
        <p:sp>
          <p:nvSpPr>
            <p:cNvPr id="3" name="Freeform 3"/>
            <p:cNvSpPr/>
            <p:nvPr/>
          </p:nvSpPr>
          <p:spPr>
            <a:xfrm>
              <a:off x="0" y="0"/>
              <a:ext cx="2408296" cy="812800"/>
            </a:xfrm>
            <a:custGeom>
              <a:avLst/>
              <a:gdLst/>
              <a:ahLst/>
              <a:cxnLst/>
              <a:rect l="l" t="t" r="r" b="b"/>
              <a:pathLst>
                <a:path w="2408296" h="812800">
                  <a:moveTo>
                    <a:pt x="43180" y="0"/>
                  </a:moveTo>
                  <a:lnTo>
                    <a:pt x="2365116" y="0"/>
                  </a:lnTo>
                  <a:cubicBezTo>
                    <a:pt x="2388964" y="0"/>
                    <a:pt x="2408296" y="19332"/>
                    <a:pt x="2408296" y="43180"/>
                  </a:cubicBezTo>
                  <a:lnTo>
                    <a:pt x="2408296" y="769620"/>
                  </a:lnTo>
                  <a:cubicBezTo>
                    <a:pt x="2408296" y="781072"/>
                    <a:pt x="2403747" y="792055"/>
                    <a:pt x="2395649" y="800153"/>
                  </a:cubicBezTo>
                  <a:cubicBezTo>
                    <a:pt x="2387551" y="808251"/>
                    <a:pt x="2376568" y="812800"/>
                    <a:pt x="2365116" y="812800"/>
                  </a:cubicBezTo>
                  <a:lnTo>
                    <a:pt x="43180" y="812800"/>
                  </a:lnTo>
                  <a:cubicBezTo>
                    <a:pt x="19332" y="812800"/>
                    <a:pt x="0" y="793468"/>
                    <a:pt x="0" y="769620"/>
                  </a:cubicBezTo>
                  <a:lnTo>
                    <a:pt x="0" y="43180"/>
                  </a:lnTo>
                  <a:cubicBezTo>
                    <a:pt x="0" y="19332"/>
                    <a:pt x="19332" y="0"/>
                    <a:pt x="43180" y="0"/>
                  </a:cubicBezTo>
                  <a:close/>
                </a:path>
              </a:pathLst>
            </a:custGeom>
            <a:solidFill>
              <a:srgbClr val="9AAEDD"/>
            </a:solidFill>
          </p:spPr>
        </p:sp>
        <p:sp>
          <p:nvSpPr>
            <p:cNvPr id="4" name="TextBox 4"/>
            <p:cNvSpPr txBox="1"/>
            <p:nvPr/>
          </p:nvSpPr>
          <p:spPr>
            <a:xfrm>
              <a:off x="0" y="-76200"/>
              <a:ext cx="2408296" cy="889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327477" y="6662616"/>
            <a:ext cx="2575206" cy="1564006"/>
            <a:chOff x="0" y="0"/>
            <a:chExt cx="850714" cy="516666"/>
          </a:xfrm>
        </p:grpSpPr>
        <p:sp>
          <p:nvSpPr>
            <p:cNvPr id="6" name="Freeform 6"/>
            <p:cNvSpPr/>
            <p:nvPr/>
          </p:nvSpPr>
          <p:spPr>
            <a:xfrm>
              <a:off x="0" y="0"/>
              <a:ext cx="850714" cy="516666"/>
            </a:xfrm>
            <a:custGeom>
              <a:avLst/>
              <a:gdLst/>
              <a:ahLst/>
              <a:cxnLst/>
              <a:rect l="l" t="t" r="r" b="b"/>
              <a:pathLst>
                <a:path w="850714" h="516666">
                  <a:moveTo>
                    <a:pt x="850714" y="258333"/>
                  </a:moveTo>
                  <a:lnTo>
                    <a:pt x="444314" y="0"/>
                  </a:lnTo>
                  <a:lnTo>
                    <a:pt x="444314" y="203200"/>
                  </a:lnTo>
                  <a:lnTo>
                    <a:pt x="0" y="203200"/>
                  </a:lnTo>
                  <a:lnTo>
                    <a:pt x="0" y="313466"/>
                  </a:lnTo>
                  <a:lnTo>
                    <a:pt x="444314" y="313466"/>
                  </a:lnTo>
                  <a:lnTo>
                    <a:pt x="444314" y="516666"/>
                  </a:lnTo>
                  <a:lnTo>
                    <a:pt x="850714" y="258333"/>
                  </a:lnTo>
                  <a:close/>
                </a:path>
              </a:pathLst>
            </a:custGeom>
            <a:solidFill>
              <a:srgbClr val="000000"/>
            </a:solidFill>
          </p:spPr>
        </p:sp>
        <p:sp>
          <p:nvSpPr>
            <p:cNvPr id="7" name="TextBox 7"/>
            <p:cNvSpPr txBox="1"/>
            <p:nvPr/>
          </p:nvSpPr>
          <p:spPr>
            <a:xfrm>
              <a:off x="0" y="127000"/>
              <a:ext cx="749114" cy="18646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85202" y="66128"/>
            <a:ext cx="8073128" cy="2219673"/>
          </a:xfrm>
          <a:prstGeom prst="rect">
            <a:avLst/>
          </a:prstGeom>
        </p:spPr>
        <p:txBody>
          <a:bodyPr lIns="0" tIns="0" rIns="0" bIns="0" rtlCol="0" anchor="t">
            <a:spAutoFit/>
          </a:bodyPr>
          <a:lstStyle/>
          <a:p>
            <a:pPr algn="ctr">
              <a:lnSpc>
                <a:spcPts val="8474"/>
              </a:lnSpc>
            </a:pPr>
            <a:r>
              <a:rPr lang="en-US" sz="6053">
                <a:solidFill>
                  <a:srgbClr val="000000"/>
                </a:solidFill>
                <a:latin typeface="Times New Roman Bold"/>
              </a:rPr>
              <a:t>Zagrożenia w Internecie- jak sprawcy działają?</a:t>
            </a:r>
          </a:p>
        </p:txBody>
      </p:sp>
      <p:sp>
        <p:nvSpPr>
          <p:cNvPr id="9" name="TextBox 9"/>
          <p:cNvSpPr txBox="1"/>
          <p:nvPr/>
        </p:nvSpPr>
        <p:spPr>
          <a:xfrm>
            <a:off x="345744" y="2654639"/>
            <a:ext cx="8798256" cy="7193035"/>
          </a:xfrm>
          <a:prstGeom prst="rect">
            <a:avLst/>
          </a:prstGeom>
        </p:spPr>
        <p:txBody>
          <a:bodyPr lIns="0" tIns="0" rIns="0" bIns="0" rtlCol="0" anchor="t">
            <a:spAutoFit/>
          </a:bodyPr>
          <a:lstStyle/>
          <a:p>
            <a:pPr algn="ctr">
              <a:lnSpc>
                <a:spcPts val="6334"/>
              </a:lnSpc>
              <a:spcBef>
                <a:spcPct val="0"/>
              </a:spcBef>
            </a:pPr>
            <a:r>
              <a:rPr lang="en-US" sz="4524">
                <a:solidFill>
                  <a:srgbClr val="000000"/>
                </a:solidFill>
                <a:latin typeface="Times New Roman Bold"/>
              </a:rPr>
              <a:t>Metody sprawców są różne i zależą od kreatywności danego przestępcy. Kilka lat temu bardzo popularna metoda “na wnuczka” zbierała liczne żniwo ofiar oszustw. Teraz metoda ta ewoluowała i sięgnięto po technologie AI, czyli sztucznej inteligencji, która ma naśladować , naszą prawdziwą barwę głosu. </a:t>
            </a:r>
          </a:p>
        </p:txBody>
      </p:sp>
      <p:sp>
        <p:nvSpPr>
          <p:cNvPr id="10" name="TextBox 10"/>
          <p:cNvSpPr txBox="1"/>
          <p:nvPr/>
        </p:nvSpPr>
        <p:spPr>
          <a:xfrm>
            <a:off x="9426091" y="3428724"/>
            <a:ext cx="8042681" cy="2908158"/>
          </a:xfrm>
          <a:prstGeom prst="rect">
            <a:avLst/>
          </a:prstGeom>
        </p:spPr>
        <p:txBody>
          <a:bodyPr lIns="0" tIns="0" rIns="0" bIns="0" rtlCol="0" anchor="t">
            <a:spAutoFit/>
          </a:bodyPr>
          <a:lstStyle/>
          <a:p>
            <a:pPr algn="ctr">
              <a:lnSpc>
                <a:spcPts val="5691"/>
              </a:lnSpc>
            </a:pPr>
            <a:r>
              <a:rPr lang="en-US" sz="4065">
                <a:solidFill>
                  <a:srgbClr val="000000"/>
                </a:solidFill>
                <a:latin typeface="Times New Roman Bold"/>
              </a:rPr>
              <a:t>Ale czy tylko to jest zagrożeniem? Oczywiście, że NIE</a:t>
            </a:r>
          </a:p>
          <a:p>
            <a:pPr algn="ctr">
              <a:lnSpc>
                <a:spcPts val="5691"/>
              </a:lnSpc>
            </a:pPr>
            <a:endParaRPr/>
          </a:p>
          <a:p>
            <a:pPr algn="ctr">
              <a:lnSpc>
                <a:spcPts val="5691"/>
              </a:lnSpc>
              <a:spcBef>
                <a:spcPct val="0"/>
              </a:spcBef>
            </a:pPr>
            <a:r>
              <a:rPr lang="en-US" sz="4065">
                <a:solidFill>
                  <a:srgbClr val="000000"/>
                </a:solidFill>
                <a:latin typeface="Times New Roman Bold"/>
              </a:rPr>
              <a:t>Oto przykłady co może nas spotkać </a:t>
            </a:r>
          </a:p>
        </p:txBody>
      </p:sp>
    </p:spTree>
  </p:cSld>
  <p:clrMapOvr>
    <a:masterClrMapping/>
  </p:clrMapOvr>
  <p:transition>
    <p:spli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C9F4"/>
        </a:solidFill>
        <a:effectLst/>
      </p:bgPr>
    </p:bg>
    <p:spTree>
      <p:nvGrpSpPr>
        <p:cNvPr id="1" name=""/>
        <p:cNvGrpSpPr/>
        <p:nvPr/>
      </p:nvGrpSpPr>
      <p:grpSpPr>
        <a:xfrm>
          <a:off x="0" y="0"/>
          <a:ext cx="0" cy="0"/>
          <a:chOff x="0" y="0"/>
          <a:chExt cx="0" cy="0"/>
        </a:xfrm>
      </p:grpSpPr>
      <p:grpSp>
        <p:nvGrpSpPr>
          <p:cNvPr id="2" name="Group 2"/>
          <p:cNvGrpSpPr/>
          <p:nvPr/>
        </p:nvGrpSpPr>
        <p:grpSpPr>
          <a:xfrm>
            <a:off x="10714355" y="-215933"/>
            <a:ext cx="7573645" cy="10502933"/>
            <a:chOff x="0" y="0"/>
            <a:chExt cx="699747" cy="970391"/>
          </a:xfrm>
        </p:grpSpPr>
        <p:sp>
          <p:nvSpPr>
            <p:cNvPr id="3" name="Freeform 3"/>
            <p:cNvSpPr/>
            <p:nvPr/>
          </p:nvSpPr>
          <p:spPr>
            <a:xfrm>
              <a:off x="0" y="0"/>
              <a:ext cx="699747" cy="970391"/>
            </a:xfrm>
            <a:custGeom>
              <a:avLst/>
              <a:gdLst/>
              <a:ahLst/>
              <a:cxnLst/>
              <a:rect l="l" t="t" r="r" b="b"/>
              <a:pathLst>
                <a:path w="699747" h="970391">
                  <a:moveTo>
                    <a:pt x="0" y="0"/>
                  </a:moveTo>
                  <a:lnTo>
                    <a:pt x="699747" y="0"/>
                  </a:lnTo>
                  <a:lnTo>
                    <a:pt x="699747" y="970391"/>
                  </a:lnTo>
                  <a:lnTo>
                    <a:pt x="0" y="970391"/>
                  </a:lnTo>
                  <a:close/>
                </a:path>
              </a:pathLst>
            </a:custGeom>
            <a:blipFill>
              <a:blip r:embed="rId2"/>
              <a:stretch>
                <a:fillRect l="-53975" r="-53975"/>
              </a:stretch>
            </a:blipFill>
          </p:spPr>
        </p:sp>
      </p:grpSp>
      <p:sp>
        <p:nvSpPr>
          <p:cNvPr id="4" name="TextBox 4"/>
          <p:cNvSpPr txBox="1"/>
          <p:nvPr/>
        </p:nvSpPr>
        <p:spPr>
          <a:xfrm>
            <a:off x="884745" y="458474"/>
            <a:ext cx="8912950" cy="1785218"/>
          </a:xfrm>
          <a:prstGeom prst="rect">
            <a:avLst/>
          </a:prstGeom>
        </p:spPr>
        <p:txBody>
          <a:bodyPr lIns="0" tIns="0" rIns="0" bIns="0" rtlCol="0" anchor="t">
            <a:spAutoFit/>
          </a:bodyPr>
          <a:lstStyle/>
          <a:p>
            <a:pPr algn="ctr">
              <a:lnSpc>
                <a:spcPts val="7127"/>
              </a:lnSpc>
            </a:pPr>
            <a:r>
              <a:rPr lang="en-US" sz="5090">
                <a:solidFill>
                  <a:srgbClr val="000000"/>
                </a:solidFill>
                <a:latin typeface="Open Sans Bold"/>
              </a:rPr>
              <a:t>TOP 10 NAJCZĘSTSZYCH CYBERZAGROŻEŃ</a:t>
            </a:r>
          </a:p>
        </p:txBody>
      </p:sp>
      <p:sp>
        <p:nvSpPr>
          <p:cNvPr id="5" name="TextBox 5"/>
          <p:cNvSpPr txBox="1"/>
          <p:nvPr/>
        </p:nvSpPr>
        <p:spPr>
          <a:xfrm>
            <a:off x="487819" y="2426023"/>
            <a:ext cx="9706801" cy="7021830"/>
          </a:xfrm>
          <a:prstGeom prst="rect">
            <a:avLst/>
          </a:prstGeom>
        </p:spPr>
        <p:txBody>
          <a:bodyPr lIns="0" tIns="0" rIns="0" bIns="0" rtlCol="0" anchor="t">
            <a:spAutoFit/>
          </a:bodyPr>
          <a:lstStyle/>
          <a:p>
            <a:pPr marL="712470" lvl="1" indent="-356235" algn="ctr">
              <a:lnSpc>
                <a:spcPts val="4620"/>
              </a:lnSpc>
              <a:buFont typeface="Arial"/>
              <a:buChar char="•"/>
            </a:pPr>
            <a:r>
              <a:rPr lang="en-US" sz="3300" u="sng">
                <a:solidFill>
                  <a:srgbClr val="000000"/>
                </a:solidFill>
                <a:latin typeface="Times New Roman Bold"/>
              </a:rPr>
              <a:t>MALWARE</a:t>
            </a:r>
            <a:r>
              <a:rPr lang="en-US" sz="3300">
                <a:solidFill>
                  <a:srgbClr val="000000"/>
                </a:solidFill>
                <a:latin typeface="Times New Roman Bold"/>
              </a:rPr>
              <a:t>- złośliwe oprogramowanie</a:t>
            </a:r>
          </a:p>
          <a:p>
            <a:pPr marL="712470" lvl="1" indent="-356235" algn="ctr">
              <a:lnSpc>
                <a:spcPts val="4620"/>
              </a:lnSpc>
              <a:buFont typeface="Arial"/>
              <a:buChar char="•"/>
            </a:pPr>
            <a:r>
              <a:rPr lang="en-US" sz="3300" u="sng">
                <a:solidFill>
                  <a:srgbClr val="000000"/>
                </a:solidFill>
                <a:latin typeface="Times New Roman Bold"/>
              </a:rPr>
              <a:t>SPAM</a:t>
            </a:r>
            <a:r>
              <a:rPr lang="en-US" sz="3300">
                <a:solidFill>
                  <a:srgbClr val="000000"/>
                </a:solidFill>
                <a:latin typeface="Times New Roman Bold"/>
              </a:rPr>
              <a:t>- niechciana korespondencja</a:t>
            </a:r>
          </a:p>
          <a:p>
            <a:pPr marL="712470" lvl="1" indent="-356235" algn="ctr">
              <a:lnSpc>
                <a:spcPts val="4620"/>
              </a:lnSpc>
              <a:buFont typeface="Arial"/>
              <a:buChar char="•"/>
            </a:pPr>
            <a:r>
              <a:rPr lang="en-US" sz="3300">
                <a:solidFill>
                  <a:srgbClr val="000000"/>
                </a:solidFill>
                <a:latin typeface="Times New Roman Bold"/>
              </a:rPr>
              <a:t>Kradzież tożsamości</a:t>
            </a:r>
          </a:p>
          <a:p>
            <a:pPr marL="712470" lvl="1" indent="-356235" algn="ctr">
              <a:lnSpc>
                <a:spcPts val="4620"/>
              </a:lnSpc>
              <a:buFont typeface="Arial"/>
              <a:buChar char="•"/>
            </a:pPr>
            <a:r>
              <a:rPr lang="en-US" sz="3300">
                <a:solidFill>
                  <a:srgbClr val="000000"/>
                </a:solidFill>
                <a:latin typeface="Times New Roman Bold"/>
              </a:rPr>
              <a:t>Wyciek danych</a:t>
            </a:r>
          </a:p>
          <a:p>
            <a:pPr marL="712470" lvl="1" indent="-356235" algn="ctr">
              <a:lnSpc>
                <a:spcPts val="4620"/>
              </a:lnSpc>
              <a:buFont typeface="Arial"/>
              <a:buChar char="•"/>
            </a:pPr>
            <a:r>
              <a:rPr lang="en-US" sz="3300">
                <a:solidFill>
                  <a:srgbClr val="000000"/>
                </a:solidFill>
                <a:latin typeface="Times New Roman Bold"/>
              </a:rPr>
              <a:t>Szpiegostwo</a:t>
            </a:r>
          </a:p>
          <a:p>
            <a:pPr marL="712470" lvl="1" indent="-356235" algn="ctr">
              <a:lnSpc>
                <a:spcPts val="4620"/>
              </a:lnSpc>
              <a:buFont typeface="Arial"/>
              <a:buChar char="•"/>
            </a:pPr>
            <a:r>
              <a:rPr lang="en-US" sz="3300" u="sng">
                <a:solidFill>
                  <a:srgbClr val="000000"/>
                </a:solidFill>
                <a:latin typeface="Times New Roman Bold"/>
              </a:rPr>
              <a:t>CRYPTOJACKING</a:t>
            </a:r>
            <a:r>
              <a:rPr lang="en-US" sz="3300">
                <a:solidFill>
                  <a:srgbClr val="000000"/>
                </a:solidFill>
                <a:latin typeface="Times New Roman Bold"/>
              </a:rPr>
              <a:t> -kradzież kryptowalut</a:t>
            </a:r>
          </a:p>
          <a:p>
            <a:pPr marL="712470" lvl="1" indent="-356235" algn="ctr">
              <a:lnSpc>
                <a:spcPts val="4620"/>
              </a:lnSpc>
              <a:buFont typeface="Arial"/>
              <a:buChar char="•"/>
            </a:pPr>
            <a:r>
              <a:rPr lang="en-US" sz="3300" u="sng">
                <a:solidFill>
                  <a:srgbClr val="000000"/>
                </a:solidFill>
                <a:latin typeface="Times New Roman Bold"/>
              </a:rPr>
              <a:t>PHISHING</a:t>
            </a:r>
            <a:r>
              <a:rPr lang="en-US" sz="3300">
                <a:solidFill>
                  <a:srgbClr val="000000"/>
                </a:solidFill>
                <a:latin typeface="Times New Roman Bold"/>
              </a:rPr>
              <a:t>- wyłudzanie poufnych informacji</a:t>
            </a:r>
          </a:p>
          <a:p>
            <a:pPr marL="712470" lvl="1" indent="-356235" algn="ctr">
              <a:lnSpc>
                <a:spcPts val="4620"/>
              </a:lnSpc>
              <a:buFont typeface="Arial"/>
              <a:buChar char="•"/>
            </a:pPr>
            <a:r>
              <a:rPr lang="en-US" sz="3300">
                <a:solidFill>
                  <a:srgbClr val="000000"/>
                </a:solidFill>
                <a:latin typeface="Times New Roman Bold"/>
              </a:rPr>
              <a:t>Ataki na strony i aplikacje internetowe</a:t>
            </a:r>
          </a:p>
          <a:p>
            <a:pPr marL="712470" lvl="1" indent="-356235" algn="ctr">
              <a:lnSpc>
                <a:spcPts val="4620"/>
              </a:lnSpc>
              <a:buFont typeface="Arial"/>
              <a:buChar char="•"/>
            </a:pPr>
            <a:r>
              <a:rPr lang="en-US" sz="3300" u="sng">
                <a:solidFill>
                  <a:srgbClr val="000000"/>
                </a:solidFill>
                <a:latin typeface="Times New Roman Bold"/>
              </a:rPr>
              <a:t>BOTNET-y </a:t>
            </a:r>
            <a:r>
              <a:rPr lang="en-US" sz="3300">
                <a:solidFill>
                  <a:srgbClr val="000000"/>
                </a:solidFill>
                <a:latin typeface="Times New Roman Bold"/>
              </a:rPr>
              <a:t>- sieć komputerów przejęta przez przestępców</a:t>
            </a:r>
          </a:p>
          <a:p>
            <a:pPr marL="712470" lvl="1" indent="-356235" algn="ctr">
              <a:lnSpc>
                <a:spcPts val="4620"/>
              </a:lnSpc>
              <a:spcBef>
                <a:spcPct val="0"/>
              </a:spcBef>
              <a:buFont typeface="Arial"/>
              <a:buChar char="•"/>
            </a:pPr>
            <a:r>
              <a:rPr lang="en-US" sz="3300" u="sng">
                <a:solidFill>
                  <a:srgbClr val="000000"/>
                </a:solidFill>
                <a:latin typeface="Times New Roman Bold"/>
              </a:rPr>
              <a:t>ATAKI DDoS</a:t>
            </a:r>
            <a:r>
              <a:rPr lang="en-US" sz="3300">
                <a:solidFill>
                  <a:srgbClr val="000000"/>
                </a:solidFill>
                <a:latin typeface="Times New Roman Bold"/>
              </a:rPr>
              <a:t>- blokowanie dostępu do usług poprzez sztuczne generowanie ruchu</a:t>
            </a:r>
          </a:p>
        </p:txBody>
      </p:sp>
    </p:spTree>
  </p:cSld>
  <p:clrMapOvr>
    <a:masterClrMapping/>
  </p:clrMapOvr>
  <p:transition>
    <p:spli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1230</Words>
  <Application>Microsoft Office PowerPoint</Application>
  <PresentationFormat>Niestandardowy</PresentationFormat>
  <Paragraphs>152</Paragraphs>
  <Slides>20</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20</vt:i4>
      </vt:variant>
    </vt:vector>
  </HeadingPairs>
  <TitlesOfParts>
    <vt:vector size="27" baseType="lpstr">
      <vt:lpstr>Arial</vt:lpstr>
      <vt:lpstr>Times New Roman Bold</vt:lpstr>
      <vt:lpstr>Calibri</vt:lpstr>
      <vt:lpstr>Times New Roman Bold Italics</vt:lpstr>
      <vt:lpstr>Open Sans Bold</vt:lpstr>
      <vt:lpstr>Times New Roman</vt:lpstr>
      <vt:lpstr>Office Theme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BEZPIECZNY W SIECI</dc:title>
  <dc:creator>Władysław</dc:creator>
  <cp:lastModifiedBy>Władysław</cp:lastModifiedBy>
  <cp:revision>2</cp:revision>
  <dcterms:created xsi:type="dcterms:W3CDTF">2006-08-16T00:00:00Z</dcterms:created>
  <dcterms:modified xsi:type="dcterms:W3CDTF">2024-02-05T07:31:23Z</dcterms:modified>
  <dc:identifier>DAF7p-BPJmY</dc:identifier>
</cp:coreProperties>
</file>